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78" r:id="rId3"/>
    <p:sldId id="277" r:id="rId4"/>
    <p:sldId id="260" r:id="rId5"/>
    <p:sldId id="257" r:id="rId6"/>
    <p:sldId id="269" r:id="rId7"/>
    <p:sldId id="258" r:id="rId8"/>
    <p:sldId id="261" r:id="rId9"/>
    <p:sldId id="262" r:id="rId10"/>
    <p:sldId id="263" r:id="rId11"/>
    <p:sldId id="266" r:id="rId12"/>
    <p:sldId id="270" r:id="rId13"/>
    <p:sldId id="271" r:id="rId14"/>
    <p:sldId id="264" r:id="rId15"/>
    <p:sldId id="275" r:id="rId16"/>
    <p:sldId id="265" r:id="rId17"/>
    <p:sldId id="267" r:id="rId18"/>
    <p:sldId id="268" r:id="rId19"/>
    <p:sldId id="272" r:id="rId20"/>
    <p:sldId id="276" r:id="rId21"/>
    <p:sldId id="274" r:id="rId22"/>
    <p:sldId id="273" r:id="rId23"/>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83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6" autoAdjust="0"/>
    <p:restoredTop sz="94660"/>
  </p:normalViewPr>
  <p:slideViewPr>
    <p:cSldViewPr>
      <p:cViewPr varScale="1">
        <p:scale>
          <a:sx n="50" d="100"/>
          <a:sy n="50" d="100"/>
        </p:scale>
        <p:origin x="470" y="48"/>
      </p:cViewPr>
      <p:guideLst>
        <p:guide orient="horz" pos="2160"/>
        <p:guide pos="2880"/>
      </p:guideLst>
    </p:cSldViewPr>
  </p:slideViewPr>
  <p:notesTextViewPr>
    <p:cViewPr>
      <p:scale>
        <a:sx n="100" d="100"/>
        <a:sy n="100" d="100"/>
      </p:scale>
      <p:origin x="0" y="0"/>
    </p:cViewPr>
  </p:notesTextViewPr>
  <p:notesViewPr>
    <p:cSldViewPr>
      <p:cViewPr varScale="1">
        <p:scale>
          <a:sx n="80" d="100"/>
          <a:sy n="80" d="100"/>
        </p:scale>
        <p:origin x="-2683" y="-67"/>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24E0DACF-7FC9-4AEF-992D-EB1FAE43B952}" type="datetimeFigureOut">
              <a:rPr kumimoji="1" lang="ja-JP" altLang="en-US" smtClean="0"/>
              <a:pPr/>
              <a:t>2014/2/13</a:t>
            </a:fld>
            <a:endParaRPr kumimoji="1" lang="ja-JP" altLang="en-US"/>
          </a:p>
        </p:txBody>
      </p:sp>
      <p:sp>
        <p:nvSpPr>
          <p:cNvPr id="4" name="フッター プレースホルダ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5" name="スライド番号プレースホルダ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5D0D5963-BDE9-4487-A086-76690CB458CC}" type="slidenum">
              <a:rPr kumimoji="1" lang="ja-JP" altLang="en-US" smtClean="0"/>
              <a:pPr/>
              <a:t>‹#›</a:t>
            </a:fld>
            <a:endParaRPr kumimoji="1" lang="ja-JP" altLang="en-US"/>
          </a:p>
        </p:txBody>
      </p:sp>
    </p:spTree>
    <p:extLst>
      <p:ext uri="{BB962C8B-B14F-4D97-AF65-F5344CB8AC3E}">
        <p14:creationId xmlns:p14="http://schemas.microsoft.com/office/powerpoint/2010/main" val="3646125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5F3EA67-BC92-4894-936D-CC5CD1B698AB}" type="datetimeFigureOut">
              <a:rPr kumimoji="1" lang="ja-JP" altLang="en-US" smtClean="0"/>
              <a:pPr/>
              <a:t>2014/2/13</a:t>
            </a:fld>
            <a:endParaRPr kumimoji="1" lang="ja-JP" altLang="en-US"/>
          </a:p>
        </p:txBody>
      </p:sp>
      <p:sp>
        <p:nvSpPr>
          <p:cNvPr id="4" name="スライド イメージ プレースホル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245DCFDC-3DB8-4FFB-8ECF-A5233A5E3787}" type="slidenum">
              <a:rPr kumimoji="1" lang="ja-JP" altLang="en-US" smtClean="0"/>
              <a:pPr/>
              <a:t>‹#›</a:t>
            </a:fld>
            <a:endParaRPr kumimoji="1" lang="ja-JP" altLang="en-US"/>
          </a:p>
        </p:txBody>
      </p:sp>
    </p:spTree>
    <p:extLst>
      <p:ext uri="{BB962C8B-B14F-4D97-AF65-F5344CB8AC3E}">
        <p14:creationId xmlns:p14="http://schemas.microsoft.com/office/powerpoint/2010/main" val="42917364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 1"/>
          <p:cNvSpPr>
            <a:spLocks noGrp="1" noRot="1" noChangeAspect="1" noTextEdit="1"/>
          </p:cNvSpPr>
          <p:nvPr>
            <p:ph type="sldImg"/>
          </p:nvPr>
        </p:nvSpPr>
        <p:spPr>
          <a:ln/>
        </p:spPr>
      </p:sp>
      <p:sp>
        <p:nvSpPr>
          <p:cNvPr id="52227" name="ノート プレースホルダ 2"/>
          <p:cNvSpPr>
            <a:spLocks noGrp="1"/>
          </p:cNvSpPr>
          <p:nvPr>
            <p:ph type="body" idx="1"/>
          </p:nvPr>
        </p:nvSpPr>
        <p:spPr>
          <a:noFill/>
          <a:ln/>
        </p:spPr>
        <p:txBody>
          <a:bodyPr/>
          <a:lstStyle/>
          <a:p>
            <a:endParaRPr kumimoji="1" lang="ja-JP" altLang="en-US" smtClean="0">
              <a:ea typeface="平成明朝" pitchFamily="17" charset="-128"/>
            </a:endParaRPr>
          </a:p>
        </p:txBody>
      </p:sp>
      <p:sp>
        <p:nvSpPr>
          <p:cNvPr id="52228" name="スライド番号プレースホルダ 3"/>
          <p:cNvSpPr>
            <a:spLocks noGrp="1"/>
          </p:cNvSpPr>
          <p:nvPr>
            <p:ph type="sldNum" sz="quarter" idx="5"/>
          </p:nvPr>
        </p:nvSpPr>
        <p:spPr>
          <a:noFill/>
        </p:spPr>
        <p:txBody>
          <a:bodyPr/>
          <a:lstStyle/>
          <a:p>
            <a:fld id="{32672518-173A-490B-B101-C5B6E6DC294A}" type="slidenum">
              <a:rPr lang="en-US" altLang="ja-JP" smtClean="0">
                <a:latin typeface="Arial" pitchFamily="34" charset="0"/>
              </a:rPr>
              <a:pPr/>
              <a:t>3</a:t>
            </a:fld>
            <a:endParaRPr lang="en-US" altLang="ja-JP" smtClean="0">
              <a:latin typeface="Arial" pitchFamily="34" charset="0"/>
            </a:endParaRPr>
          </a:p>
        </p:txBody>
      </p:sp>
    </p:spTree>
    <p:extLst>
      <p:ext uri="{BB962C8B-B14F-4D97-AF65-F5344CB8AC3E}">
        <p14:creationId xmlns:p14="http://schemas.microsoft.com/office/powerpoint/2010/main" val="75746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 1"/>
          <p:cNvSpPr>
            <a:spLocks noGrp="1" noRot="1" noChangeAspect="1" noTextEdit="1"/>
          </p:cNvSpPr>
          <p:nvPr>
            <p:ph type="sldImg"/>
          </p:nvPr>
        </p:nvSpPr>
        <p:spPr>
          <a:ln/>
        </p:spPr>
      </p:sp>
      <p:sp>
        <p:nvSpPr>
          <p:cNvPr id="52227" name="ノート プレースホルダ 2"/>
          <p:cNvSpPr>
            <a:spLocks noGrp="1"/>
          </p:cNvSpPr>
          <p:nvPr>
            <p:ph type="body" idx="1"/>
          </p:nvPr>
        </p:nvSpPr>
        <p:spPr>
          <a:noFill/>
          <a:ln/>
        </p:spPr>
        <p:txBody>
          <a:bodyPr/>
          <a:lstStyle/>
          <a:p>
            <a:endParaRPr kumimoji="1" lang="ja-JP" altLang="en-US" smtClean="0">
              <a:ea typeface="平成明朝" pitchFamily="17" charset="-128"/>
            </a:endParaRPr>
          </a:p>
        </p:txBody>
      </p:sp>
      <p:sp>
        <p:nvSpPr>
          <p:cNvPr id="52228" name="スライド番号プレースホルダ 3"/>
          <p:cNvSpPr>
            <a:spLocks noGrp="1"/>
          </p:cNvSpPr>
          <p:nvPr>
            <p:ph type="sldNum" sz="quarter" idx="5"/>
          </p:nvPr>
        </p:nvSpPr>
        <p:spPr>
          <a:noFill/>
        </p:spPr>
        <p:txBody>
          <a:bodyPr/>
          <a:lstStyle/>
          <a:p>
            <a:fld id="{32672518-173A-490B-B101-C5B6E6DC294A}" type="slidenum">
              <a:rPr lang="en-US" altLang="ja-JP" smtClean="0">
                <a:latin typeface="Arial" pitchFamily="34" charset="0"/>
              </a:rPr>
              <a:pPr/>
              <a:t>4</a:t>
            </a:fld>
            <a:endParaRPr lang="en-US" altLang="ja-JP" smtClean="0">
              <a:latin typeface="Arial" pitchFamily="34" charset="0"/>
            </a:endParaRPr>
          </a:p>
        </p:txBody>
      </p:sp>
    </p:spTree>
    <p:extLst>
      <p:ext uri="{BB962C8B-B14F-4D97-AF65-F5344CB8AC3E}">
        <p14:creationId xmlns:p14="http://schemas.microsoft.com/office/powerpoint/2010/main" val="761321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245DCFDC-3DB8-4FFB-8ECF-A5233A5E3787}" type="slidenum">
              <a:rPr kumimoji="1" lang="ja-JP" altLang="en-US" smtClean="0"/>
              <a:pPr/>
              <a:t>5</a:t>
            </a:fld>
            <a:endParaRPr kumimoji="1" lang="ja-JP" altLang="en-US"/>
          </a:p>
        </p:txBody>
      </p:sp>
    </p:spTree>
    <p:extLst>
      <p:ext uri="{BB962C8B-B14F-4D97-AF65-F5344CB8AC3E}">
        <p14:creationId xmlns:p14="http://schemas.microsoft.com/office/powerpoint/2010/main" val="1148259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4" name="Picture 6"/>
          <p:cNvPicPr>
            <a:picLocks noChangeAspect="1" noChangeArrowheads="1"/>
          </p:cNvPicPr>
          <p:nvPr userDrawn="1"/>
        </p:nvPicPr>
        <p:blipFill>
          <a:blip r:embed="rId2" cstate="print"/>
          <a:srcRect/>
          <a:stretch>
            <a:fillRect/>
          </a:stretch>
        </p:blipFill>
        <p:spPr bwMode="auto">
          <a:xfrm>
            <a:off x="0" y="6021288"/>
            <a:ext cx="9144000" cy="1026298"/>
          </a:xfrm>
          <a:prstGeom prst="rect">
            <a:avLst/>
          </a:prstGeom>
          <a:noFill/>
          <a:ln w="9525">
            <a:noFill/>
            <a:miter lim="800000"/>
            <a:headEnd/>
            <a:tailEnd/>
          </a:ln>
        </p:spPr>
      </p:pic>
      <p:sp>
        <p:nvSpPr>
          <p:cNvPr id="2" name="タイトル 1"/>
          <p:cNvSpPr>
            <a:spLocks noGrp="1"/>
          </p:cNvSpPr>
          <p:nvPr>
            <p:ph type="ctrTitle"/>
          </p:nvPr>
        </p:nvSpPr>
        <p:spPr>
          <a:xfrm>
            <a:off x="685800" y="2130425"/>
            <a:ext cx="7772400" cy="1470025"/>
          </a:xfrm>
        </p:spPr>
        <p:txBody>
          <a:bodyPr/>
          <a:lstStyle/>
          <a:p>
            <a:r>
              <a:rPr kumimoji="1" lang="ja-JP" altLang="en-US" dirty="0" smtClean="0"/>
              <a:t>マスタ タイトルの書式設定</a:t>
            </a:r>
            <a:endParaRPr kumimoji="1"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5388B03E-1D2A-4FB3-AF2F-1B526509CCE0}" type="datetime1">
              <a:rPr kumimoji="1" lang="ja-JP" altLang="en-US" smtClean="0"/>
              <a:pPr/>
              <a:t>2014/2/13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3FBFF1B-062F-4521-92E7-67596752DA6C}" type="slidenum">
              <a:rPr kumimoji="1" lang="ja-JP" altLang="en-US" smtClean="0"/>
              <a:pPr/>
              <a:t>‹#›</a:t>
            </a:fld>
            <a:endParaRPr kumimoji="1" lang="ja-JP" altLang="en-US"/>
          </a:p>
        </p:txBody>
      </p:sp>
      <p:pic>
        <p:nvPicPr>
          <p:cNvPr id="12293" name="Picture 5"/>
          <p:cNvPicPr>
            <a:picLocks noChangeAspect="1" noChangeArrowheads="1"/>
          </p:cNvPicPr>
          <p:nvPr userDrawn="1"/>
        </p:nvPicPr>
        <p:blipFill>
          <a:blip r:embed="rId3" cstate="print"/>
          <a:srcRect/>
          <a:stretch>
            <a:fillRect/>
          </a:stretch>
        </p:blipFill>
        <p:spPr bwMode="auto">
          <a:xfrm>
            <a:off x="107504" y="620688"/>
            <a:ext cx="822948"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98544B1-B1A9-4EFB-967B-97CB21D96D58}" type="datetime1">
              <a:rPr kumimoji="1" lang="ja-JP" altLang="en-US" smtClean="0"/>
              <a:pPr/>
              <a:t>2014/2/13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3FBFF1B-062F-4521-92E7-67596752DA6C}"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63C80EF-1592-48A4-AA91-C828C26676EC}" type="datetime1">
              <a:rPr kumimoji="1" lang="ja-JP" altLang="en-US" smtClean="0"/>
              <a:pPr/>
              <a:t>2014/2/13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3FBFF1B-062F-4521-92E7-67596752DA6C}"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10243" name="Picture 3"/>
          <p:cNvPicPr>
            <a:picLocks noChangeAspect="1" noChangeArrowheads="1"/>
          </p:cNvPicPr>
          <p:nvPr userDrawn="1"/>
        </p:nvPicPr>
        <p:blipFill>
          <a:blip r:embed="rId2" cstate="print"/>
          <a:srcRect/>
          <a:stretch>
            <a:fillRect/>
          </a:stretch>
        </p:blipFill>
        <p:spPr bwMode="auto">
          <a:xfrm>
            <a:off x="4644008" y="3095038"/>
            <a:ext cx="4499993" cy="3762963"/>
          </a:xfrm>
          <a:prstGeom prst="rect">
            <a:avLst/>
          </a:prstGeom>
          <a:noFill/>
          <a:ln w="9525">
            <a:noFill/>
            <a:miter lim="800000"/>
            <a:headEnd/>
            <a:tailEnd/>
          </a:ln>
        </p:spPr>
      </p:pic>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FFD58D7-62A1-475A-8939-0AEAF041ABB6}" type="datetime1">
              <a:rPr kumimoji="1" lang="ja-JP" altLang="en-US" smtClean="0"/>
              <a:pPr/>
              <a:t>2014/2/13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7020272" y="6453336"/>
            <a:ext cx="2133600" cy="365125"/>
          </a:xfrm>
        </p:spPr>
        <p:txBody>
          <a:bodyPr/>
          <a:lstStyle>
            <a:lvl1pPr>
              <a:defRPr sz="1600"/>
            </a:lvl1pPr>
          </a:lstStyle>
          <a:p>
            <a:fld id="{13FBFF1B-062F-4521-92E7-67596752DA6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cstate="print"/>
          <a:srcRect/>
          <a:stretch>
            <a:fillRect/>
          </a:stretch>
        </p:blipFill>
        <p:spPr bwMode="auto">
          <a:xfrm>
            <a:off x="4697433" y="3139712"/>
            <a:ext cx="4446567" cy="3718288"/>
          </a:xfrm>
          <a:prstGeom prst="rect">
            <a:avLst/>
          </a:prstGeom>
          <a:noFill/>
          <a:ln w="9525">
            <a:noFill/>
            <a:miter lim="800000"/>
            <a:headEnd/>
            <a:tailEnd/>
          </a:ln>
        </p:spPr>
      </p:pic>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EAA58E8-0D89-4F8C-A71D-F84E5D73905E}" type="datetime1">
              <a:rPr kumimoji="1" lang="ja-JP" altLang="en-US" smtClean="0"/>
              <a:pPr/>
              <a:t>2014/2/13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3FBFF1B-062F-4521-92E7-67596752DA6C}"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3F35C13E-E596-4F00-93D3-916B27202361}" type="datetime1">
              <a:rPr kumimoji="1" lang="ja-JP" altLang="en-US" smtClean="0"/>
              <a:pPr/>
              <a:t>2014/2/13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3FBFF1B-062F-4521-92E7-67596752DA6C}" type="slidenum">
              <a:rPr kumimoji="1" lang="ja-JP" altLang="en-US" smtClean="0"/>
              <a:pPr/>
              <a:t>‹#›</a:t>
            </a:fld>
            <a:endParaRPr kumimoji="1" lang="ja-JP" altLang="en-US"/>
          </a:p>
        </p:txBody>
      </p:sp>
      <p:pic>
        <p:nvPicPr>
          <p:cNvPr id="8" name="Picture 9"/>
          <p:cNvPicPr>
            <a:picLocks noChangeAspect="1" noChangeArrowheads="1"/>
          </p:cNvPicPr>
          <p:nvPr userDrawn="1"/>
        </p:nvPicPr>
        <p:blipFill>
          <a:blip r:embed="rId2" cstate="print"/>
          <a:srcRect/>
          <a:stretch>
            <a:fillRect/>
          </a:stretch>
        </p:blipFill>
        <p:spPr bwMode="auto">
          <a:xfrm>
            <a:off x="4697433" y="3139712"/>
            <a:ext cx="4446567" cy="3718288"/>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03FB8A79-8FEA-4C02-AA81-22925DF671B7}" type="datetime1">
              <a:rPr kumimoji="1" lang="ja-JP" altLang="en-US" smtClean="0"/>
              <a:pPr/>
              <a:t>2014/2/13</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13FBFF1B-062F-4521-92E7-67596752DA6C}"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cstate="print"/>
          <a:srcRect/>
          <a:stretch>
            <a:fillRect/>
          </a:stretch>
        </p:blipFill>
        <p:spPr bwMode="auto">
          <a:xfrm>
            <a:off x="4697433" y="3139712"/>
            <a:ext cx="4446567" cy="3718288"/>
          </a:xfrm>
          <a:prstGeom prst="rect">
            <a:avLst/>
          </a:prstGeom>
          <a:noFill/>
          <a:ln w="9525">
            <a:noFill/>
            <a:miter lim="800000"/>
            <a:headEnd/>
            <a:tailEnd/>
          </a:ln>
        </p:spPr>
      </p:pic>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F3BDF0B-5646-4F9C-B05D-994E1B54CB94}" type="datetime1">
              <a:rPr kumimoji="1" lang="ja-JP" altLang="en-US" smtClean="0"/>
              <a:pPr/>
              <a:t>2014/2/13</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13FBFF1B-062F-4521-92E7-67596752DA6C}"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ADFDFF60-C378-434C-A69C-31FA8876D470}" type="datetime1">
              <a:rPr kumimoji="1" lang="ja-JP" altLang="en-US" smtClean="0"/>
              <a:pPr/>
              <a:t>2014/2/13</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13FBFF1B-062F-4521-92E7-67596752DA6C}"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D00726F-CE8F-4B73-9DD0-77C1BC0AEEB3}" type="datetime1">
              <a:rPr kumimoji="1" lang="ja-JP" altLang="en-US" smtClean="0"/>
              <a:pPr/>
              <a:t>2014/2/13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3FBFF1B-062F-4521-92E7-67596752DA6C}"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02FB48CE-ABD7-430E-8B0B-1CB079EB4614}" type="datetime1">
              <a:rPr kumimoji="1" lang="ja-JP" altLang="en-US" smtClean="0"/>
              <a:pPr/>
              <a:t>2014/2/13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3FBFF1B-062F-4521-92E7-67596752DA6C}"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 タイトルの書式設定</a:t>
            </a:r>
            <a:endParaRPr kumimoji="1" lang="ja-JP" altLang="en-US" dirty="0"/>
          </a:p>
        </p:txBody>
      </p:sp>
      <p:sp>
        <p:nvSpPr>
          <p:cNvPr id="3" name="テキスト プレースホルダ 2"/>
          <p:cNvSpPr>
            <a:spLocks noGrp="1"/>
          </p:cNvSpPr>
          <p:nvPr>
            <p:ph type="body" idx="1"/>
          </p:nvPr>
        </p:nvSpPr>
        <p:spPr>
          <a:xfrm>
            <a:off x="467544" y="1700808"/>
            <a:ext cx="8229600" cy="4525963"/>
          </a:xfrm>
          <a:prstGeom prst="rect">
            <a:avLst/>
          </a:prstGeom>
        </p:spPr>
        <p:txBody>
          <a:bodyPr vert="horz" lIns="91440" tIns="45720" rIns="91440" bIns="45720"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2B8739-7BE6-4A90-AA62-F6EA7BB1F9B8}" type="datetime1">
              <a:rPr kumimoji="1" lang="ja-JP" altLang="en-US" smtClean="0"/>
              <a:pPr/>
              <a:t>2014/2/13</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fld id="{13FBFF1B-062F-4521-92E7-67596752DA6C}" type="slidenum">
              <a:rPr lang="ja-JP" altLang="en-US" smtClean="0"/>
              <a:pPr/>
              <a:t>‹#›</a:t>
            </a:fld>
            <a:endParaRPr lang="ja-JP" altLang="en-US"/>
          </a:p>
        </p:txBody>
      </p:sp>
      <p:grpSp>
        <p:nvGrpSpPr>
          <p:cNvPr id="13" name="グループ化 12"/>
          <p:cNvGrpSpPr/>
          <p:nvPr userDrawn="1"/>
        </p:nvGrpSpPr>
        <p:grpSpPr>
          <a:xfrm>
            <a:off x="8100392" y="-27384"/>
            <a:ext cx="1080120" cy="477054"/>
            <a:chOff x="7560840" y="-45006"/>
            <a:chExt cx="1080120" cy="477054"/>
          </a:xfrm>
        </p:grpSpPr>
        <p:pic>
          <p:nvPicPr>
            <p:cNvPr id="14" name="Picture 4"/>
            <p:cNvPicPr>
              <a:picLocks noChangeAspect="1" noChangeArrowheads="1"/>
            </p:cNvPicPr>
            <p:nvPr userDrawn="1"/>
          </p:nvPicPr>
          <p:blipFill>
            <a:blip r:embed="rId13" cstate="print"/>
            <a:srcRect/>
            <a:stretch>
              <a:fillRect/>
            </a:stretch>
          </p:blipFill>
          <p:spPr bwMode="auto">
            <a:xfrm>
              <a:off x="7560840" y="0"/>
              <a:ext cx="404664" cy="404664"/>
            </a:xfrm>
            <a:prstGeom prst="rect">
              <a:avLst/>
            </a:prstGeom>
            <a:noFill/>
            <a:ln w="9525">
              <a:noFill/>
              <a:miter lim="800000"/>
              <a:headEnd/>
              <a:tailEnd/>
            </a:ln>
          </p:spPr>
        </p:pic>
        <p:sp>
          <p:nvSpPr>
            <p:cNvPr id="15" name="テキスト ボックス 14"/>
            <p:cNvSpPr txBox="1"/>
            <p:nvPr userDrawn="1"/>
          </p:nvSpPr>
          <p:spPr>
            <a:xfrm>
              <a:off x="7920880" y="-45006"/>
              <a:ext cx="720080" cy="477054"/>
            </a:xfrm>
            <a:prstGeom prst="rect">
              <a:avLst/>
            </a:prstGeom>
            <a:noFill/>
          </p:spPr>
          <p:txBody>
            <a:bodyPr wrap="square" rtlCol="0">
              <a:spAutoFit/>
            </a:bodyPr>
            <a:lstStyle/>
            <a:p>
              <a:pPr>
                <a:lnSpc>
                  <a:spcPts val="1000"/>
                </a:lnSpc>
              </a:pPr>
              <a:r>
                <a:rPr kumimoji="1" lang="en-US" altLang="ja-JP" sz="900" i="1" dirty="0" smtClean="0">
                  <a:latin typeface="Times New Roman" pitchFamily="18" charset="0"/>
                  <a:cs typeface="Times New Roman" pitchFamily="18" charset="0"/>
                </a:rPr>
                <a:t>University</a:t>
              </a:r>
              <a:r>
                <a:rPr kumimoji="1" lang="en-US" altLang="ja-JP" sz="900" i="1" baseline="0" dirty="0" smtClean="0">
                  <a:latin typeface="Times New Roman" pitchFamily="18" charset="0"/>
                  <a:cs typeface="Times New Roman" pitchFamily="18" charset="0"/>
                </a:rPr>
                <a:t> </a:t>
              </a:r>
            </a:p>
            <a:p>
              <a:pPr>
                <a:lnSpc>
                  <a:spcPts val="1000"/>
                </a:lnSpc>
              </a:pPr>
              <a:r>
                <a:rPr kumimoji="1" lang="en-US" altLang="ja-JP" sz="900" i="1" baseline="0" dirty="0" smtClean="0">
                  <a:latin typeface="Times New Roman" pitchFamily="18" charset="0"/>
                  <a:cs typeface="Times New Roman" pitchFamily="18" charset="0"/>
                </a:rPr>
                <a:t>of Tsukuba</a:t>
              </a:r>
            </a:p>
            <a:p>
              <a:pPr>
                <a:lnSpc>
                  <a:spcPts val="1000"/>
                </a:lnSpc>
              </a:pPr>
              <a:r>
                <a:rPr kumimoji="1" lang="en-US" altLang="ja-JP" sz="900" i="1" baseline="0" dirty="0" smtClean="0">
                  <a:latin typeface="Times New Roman" pitchFamily="18" charset="0"/>
                  <a:cs typeface="Times New Roman" pitchFamily="18" charset="0"/>
                </a:rPr>
                <a:t>Japan</a:t>
              </a:r>
              <a:endParaRPr kumimoji="1" lang="ja-JP" altLang="en-US" sz="900" i="1" dirty="0">
                <a:latin typeface="Times New Roman" pitchFamily="18" charset="0"/>
                <a:cs typeface="Times New Roman" pitchFamily="18" charset="0"/>
              </a:endParaRPr>
            </a:p>
          </p:txBody>
        </p:sp>
      </p:grpSp>
      <p:grpSp>
        <p:nvGrpSpPr>
          <p:cNvPr id="16" name="グループ化 15"/>
          <p:cNvGrpSpPr/>
          <p:nvPr userDrawn="1"/>
        </p:nvGrpSpPr>
        <p:grpSpPr>
          <a:xfrm>
            <a:off x="8172090" y="472897"/>
            <a:ext cx="1008422" cy="507831"/>
            <a:chOff x="8100082" y="476672"/>
            <a:chExt cx="1008422" cy="507831"/>
          </a:xfrm>
        </p:grpSpPr>
        <p:pic>
          <p:nvPicPr>
            <p:cNvPr id="17" name="Picture 3" descr="C:\Users\Isoda\Pictures\Logo KKU.jpg"/>
            <p:cNvPicPr>
              <a:picLocks noChangeAspect="1" noChangeArrowheads="1"/>
            </p:cNvPicPr>
            <p:nvPr userDrawn="1"/>
          </p:nvPicPr>
          <p:blipFill>
            <a:blip r:embed="rId14" cstate="print"/>
            <a:srcRect/>
            <a:stretch>
              <a:fillRect/>
            </a:stretch>
          </p:blipFill>
          <p:spPr bwMode="auto">
            <a:xfrm>
              <a:off x="8100082" y="476672"/>
              <a:ext cx="321808" cy="504056"/>
            </a:xfrm>
            <a:prstGeom prst="rect">
              <a:avLst/>
            </a:prstGeom>
            <a:noFill/>
          </p:spPr>
        </p:pic>
        <p:sp>
          <p:nvSpPr>
            <p:cNvPr id="18" name="テキスト ボックス 17"/>
            <p:cNvSpPr txBox="1"/>
            <p:nvPr userDrawn="1"/>
          </p:nvSpPr>
          <p:spPr>
            <a:xfrm>
              <a:off x="8401259" y="476672"/>
              <a:ext cx="707245" cy="507831"/>
            </a:xfrm>
            <a:prstGeom prst="rect">
              <a:avLst/>
            </a:prstGeom>
            <a:noFill/>
          </p:spPr>
          <p:txBody>
            <a:bodyPr wrap="none" rtlCol="0">
              <a:spAutoFit/>
            </a:bodyPr>
            <a:lstStyle/>
            <a:p>
              <a:r>
                <a:rPr kumimoji="1" lang="en-US" altLang="ja-JP" sz="900" i="1" dirty="0" err="1" smtClean="0">
                  <a:latin typeface="Times New Roman" pitchFamily="18" charset="0"/>
                  <a:cs typeface="Times New Roman" pitchFamily="18" charset="0"/>
                </a:rPr>
                <a:t>Khon</a:t>
              </a:r>
              <a:r>
                <a:rPr kumimoji="1" lang="en-US" altLang="ja-JP" sz="900" i="1" dirty="0" smtClean="0">
                  <a:latin typeface="Times New Roman" pitchFamily="18" charset="0"/>
                  <a:cs typeface="Times New Roman" pitchFamily="18" charset="0"/>
                </a:rPr>
                <a:t> </a:t>
              </a:r>
              <a:r>
                <a:rPr kumimoji="1" lang="en-US" altLang="ja-JP" sz="900" i="1" dirty="0" err="1" smtClean="0">
                  <a:latin typeface="Times New Roman" pitchFamily="18" charset="0"/>
                  <a:cs typeface="Times New Roman" pitchFamily="18" charset="0"/>
                </a:rPr>
                <a:t>Kaen</a:t>
              </a:r>
              <a:endParaRPr kumimoji="1" lang="en-US" altLang="ja-JP" sz="900" i="1" dirty="0" smtClean="0">
                <a:latin typeface="Times New Roman" pitchFamily="18" charset="0"/>
                <a:cs typeface="Times New Roman" pitchFamily="18" charset="0"/>
              </a:endParaRPr>
            </a:p>
            <a:p>
              <a:r>
                <a:rPr kumimoji="1" lang="en-US" altLang="ja-JP" sz="900" i="1" dirty="0" smtClean="0">
                  <a:latin typeface="Times New Roman" pitchFamily="18" charset="0"/>
                  <a:cs typeface="Times New Roman" pitchFamily="18" charset="0"/>
                </a:rPr>
                <a:t>University</a:t>
              </a:r>
            </a:p>
            <a:p>
              <a:r>
                <a:rPr kumimoji="1" lang="en-US" altLang="ja-JP" sz="900" i="1" dirty="0" smtClean="0">
                  <a:latin typeface="Times New Roman" pitchFamily="18" charset="0"/>
                  <a:cs typeface="Times New Roman" pitchFamily="18" charset="0"/>
                </a:rPr>
                <a:t>Thailand</a:t>
              </a:r>
              <a:endParaRPr kumimoji="1" lang="ja-JP" altLang="en-US" sz="900" i="1" dirty="0">
                <a:latin typeface="Times New Roman" pitchFamily="18" charset="0"/>
                <a:cs typeface="Times New Roman" pitchFamily="18" charset="0"/>
              </a:endParaRPr>
            </a:p>
          </p:txBody>
        </p:sp>
      </p:grpSp>
      <p:pic>
        <p:nvPicPr>
          <p:cNvPr id="13319" name="Picture 7"/>
          <p:cNvPicPr>
            <a:picLocks noChangeAspect="1" noChangeArrowheads="1"/>
          </p:cNvPicPr>
          <p:nvPr userDrawn="1"/>
        </p:nvPicPr>
        <p:blipFill>
          <a:blip r:embed="rId15" cstate="print"/>
          <a:srcRect/>
          <a:stretch>
            <a:fillRect/>
          </a:stretch>
        </p:blipFill>
        <p:spPr bwMode="auto">
          <a:xfrm>
            <a:off x="0" y="1"/>
            <a:ext cx="1011805" cy="54867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math-info.criced.tsukuba.ac.jp/museum/dbook_site/READINGS-SAMPLES-pub/files/EText.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math-info.criced.tsukuba.ac.jp/museum/dbook_site/Korea-pub/files/EText.html" TargetMode="External"/><Relationship Id="rId1" Type="http://schemas.openxmlformats.org/officeDocument/2006/relationships/slideLayout" Target="../slideLayouts/slideLayout2.xml"/><Relationship Id="rId4" Type="http://schemas.openxmlformats.org/officeDocument/2006/relationships/hyperlink" Target="http://math-info.criced.tsukuba.ac.jp/museum/dbook_site/WahudiQitepMath-pub/files/EText.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Videos/&#49688;&#50629;&#46041;&#50689;&#49345;/HDV_0284.MP4" TargetMode="Externa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math-info.criced.tsukuba.ac.jp/museum/dbook_site/" TargetMode="External"/><Relationship Id="rId2" Type="http://schemas.openxmlformats.org/officeDocument/2006/relationships/hyperlink" Target="http://www.criced.tsukuba.ac.jp/math/apec/"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216024"/>
            <a:ext cx="7632848" cy="3356992"/>
          </a:xfrm>
        </p:spPr>
        <p:txBody>
          <a:bodyPr>
            <a:noAutofit/>
          </a:bodyPr>
          <a:lstStyle/>
          <a:p>
            <a:r>
              <a:rPr lang="en-US" altLang="ja-JP" sz="4000" b="1" dirty="0"/>
              <a:t>APEC Lesson Study Projects </a:t>
            </a:r>
            <a:r>
              <a:rPr lang="en-US" altLang="ja-JP" sz="4000" b="1" dirty="0" smtClean="0"/>
              <a:t/>
            </a:r>
            <a:br>
              <a:rPr lang="en-US" altLang="ja-JP" sz="4000" b="1" dirty="0" smtClean="0"/>
            </a:br>
            <a:r>
              <a:rPr lang="en-US" altLang="ja-JP" sz="4000" b="1" dirty="0" smtClean="0"/>
              <a:t>in </a:t>
            </a:r>
            <a:r>
              <a:rPr lang="en-US" altLang="ja-JP" sz="4000" b="1" dirty="0"/>
              <a:t>Mathematics, Science and Emergency Preparedness Education </a:t>
            </a:r>
            <a:r>
              <a:rPr lang="en-US" altLang="ja-JP" sz="4000" b="1" dirty="0" smtClean="0"/>
              <a:t/>
            </a:r>
            <a:br>
              <a:rPr lang="en-US" altLang="ja-JP" sz="4000" b="1" dirty="0" smtClean="0"/>
            </a:br>
            <a:r>
              <a:rPr lang="en-US" altLang="ja-JP" sz="4000" b="1" dirty="0" smtClean="0"/>
              <a:t>Proposed by </a:t>
            </a:r>
            <a:r>
              <a:rPr lang="en-US" altLang="ja-JP" sz="4000" b="1" dirty="0"/>
              <a:t>Thailand and </a:t>
            </a:r>
            <a:r>
              <a:rPr lang="en-US" altLang="ja-JP" sz="4000" b="1" dirty="0" smtClean="0"/>
              <a:t>Japan</a:t>
            </a:r>
            <a:br>
              <a:rPr lang="en-US" altLang="ja-JP" sz="4000" b="1" dirty="0" smtClean="0"/>
            </a:br>
            <a:r>
              <a:rPr lang="en-US" altLang="ja-JP" sz="4000" b="1" dirty="0" smtClean="0"/>
              <a:t>since 2006</a:t>
            </a:r>
            <a:endParaRPr kumimoji="1" lang="ja-JP" altLang="en-US" dirty="0"/>
          </a:p>
        </p:txBody>
      </p:sp>
      <p:sp>
        <p:nvSpPr>
          <p:cNvPr id="3" name="サブタイトル 2"/>
          <p:cNvSpPr>
            <a:spLocks noGrp="1"/>
          </p:cNvSpPr>
          <p:nvPr>
            <p:ph type="subTitle" idx="1"/>
          </p:nvPr>
        </p:nvSpPr>
        <p:spPr>
          <a:xfrm>
            <a:off x="971600" y="3764632"/>
            <a:ext cx="7560840" cy="1752600"/>
          </a:xfrm>
        </p:spPr>
        <p:txBody>
          <a:bodyPr>
            <a:normAutofit fontScale="70000" lnSpcReduction="20000"/>
          </a:bodyPr>
          <a:lstStyle/>
          <a:p>
            <a:r>
              <a:rPr kumimoji="1" lang="en-US" altLang="ja-JP" dirty="0" smtClean="0"/>
              <a:t>Reporter  </a:t>
            </a:r>
          </a:p>
          <a:p>
            <a:r>
              <a:rPr kumimoji="1" lang="en-US" altLang="ja-JP" dirty="0" err="1" smtClean="0"/>
              <a:t>Maitree</a:t>
            </a:r>
            <a:r>
              <a:rPr kumimoji="1" lang="ja-JP" altLang="en-US" dirty="0" smtClean="0"/>
              <a:t> </a:t>
            </a:r>
            <a:r>
              <a:rPr kumimoji="1" lang="en-US" altLang="ja-JP" dirty="0" err="1" smtClean="0"/>
              <a:t>Inprasitha,PhD</a:t>
            </a:r>
            <a:r>
              <a:rPr kumimoji="1" lang="en-US" altLang="ja-JP" dirty="0" smtClean="0"/>
              <a:t>,</a:t>
            </a:r>
            <a:r>
              <a:rPr kumimoji="1" lang="ja-JP" altLang="en-US" dirty="0" smtClean="0"/>
              <a:t> </a:t>
            </a:r>
            <a:endParaRPr kumimoji="1" lang="en-US" altLang="ja-JP" dirty="0" smtClean="0"/>
          </a:p>
          <a:p>
            <a:r>
              <a:rPr kumimoji="1" lang="en-US" altLang="ja-JP" dirty="0" smtClean="0"/>
              <a:t>Masami </a:t>
            </a:r>
            <a:r>
              <a:rPr kumimoji="1" lang="en-US" altLang="ja-JP" dirty="0" smtClean="0"/>
              <a:t>Isoda, PhD.</a:t>
            </a:r>
          </a:p>
          <a:p>
            <a:r>
              <a:rPr lang="en-US" altLang="ja-JP" dirty="0" smtClean="0"/>
              <a:t>Project </a:t>
            </a:r>
            <a:r>
              <a:rPr lang="en-US" altLang="ja-JP" dirty="0" smtClean="0"/>
              <a:t>Overseers </a:t>
            </a:r>
            <a:endParaRPr lang="en-US" altLang="ja-JP" dirty="0"/>
          </a:p>
          <a:p>
            <a:r>
              <a:rPr lang="en-US" altLang="ja-JP" dirty="0" smtClean="0"/>
              <a:t>APEC Lesson </a:t>
            </a:r>
            <a:r>
              <a:rPr lang="en-US" altLang="ja-JP" smtClean="0"/>
              <a:t>Study </a:t>
            </a:r>
            <a:r>
              <a:rPr lang="en-US" altLang="ja-JP" smtClean="0"/>
              <a:t>Project</a:t>
            </a:r>
            <a:endParaRPr lang="en-US" altLang="ja-JP" dirty="0" smtClean="0"/>
          </a:p>
        </p:txBody>
      </p:sp>
      <p:sp>
        <p:nvSpPr>
          <p:cNvPr id="5" name="雲形吹き出し 4"/>
          <p:cNvSpPr/>
          <p:nvPr/>
        </p:nvSpPr>
        <p:spPr>
          <a:xfrm>
            <a:off x="0" y="3501008"/>
            <a:ext cx="2339752" cy="1224136"/>
          </a:xfrm>
          <a:prstGeom prst="cloudCallout">
            <a:avLst>
              <a:gd name="adj1" fmla="val 42938"/>
              <a:gd name="adj2" fmla="val -18983"/>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rgbClr val="4383D1"/>
                </a:solidFill>
              </a:rPr>
              <a:t>The Projects for the Priority Area by  Educational Ministerial  </a:t>
            </a:r>
            <a:r>
              <a:rPr lang="en-US" altLang="ja-JP" sz="1200" dirty="0" smtClean="0">
                <a:solidFill>
                  <a:srgbClr val="4383D1"/>
                </a:solidFill>
              </a:rPr>
              <a:t>Meeting (2004, 2008, 2012)</a:t>
            </a:r>
          </a:p>
        </p:txBody>
      </p:sp>
      <p:sp>
        <p:nvSpPr>
          <p:cNvPr id="6" name="雲形吹き出し 5"/>
          <p:cNvSpPr/>
          <p:nvPr/>
        </p:nvSpPr>
        <p:spPr>
          <a:xfrm>
            <a:off x="6948264" y="3501008"/>
            <a:ext cx="2195736" cy="936104"/>
          </a:xfrm>
          <a:prstGeom prst="cloudCallout">
            <a:avLst>
              <a:gd name="adj1" fmla="val -31694"/>
              <a:gd name="adj2" fmla="val 43451"/>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rgbClr val="4383D1"/>
                </a:solidFill>
              </a:rPr>
              <a:t>The Projects for the Darwin Declaration of APEC Energy Ministers (2007)</a:t>
            </a:r>
          </a:p>
        </p:txBody>
      </p:sp>
      <p:sp>
        <p:nvSpPr>
          <p:cNvPr id="7" name="正方形/長方形 6"/>
          <p:cNvSpPr/>
          <p:nvPr/>
        </p:nvSpPr>
        <p:spPr>
          <a:xfrm>
            <a:off x="1043608" y="5733256"/>
            <a:ext cx="7416824" cy="307777"/>
          </a:xfrm>
          <a:prstGeom prst="rect">
            <a:avLst/>
          </a:prstGeom>
        </p:spPr>
        <p:txBody>
          <a:bodyPr wrap="square">
            <a:spAutoFit/>
          </a:bodyPr>
          <a:lstStyle/>
          <a:p>
            <a:pPr algn="ctr"/>
            <a:r>
              <a:rPr lang="en-US" altLang="ja-JP" sz="1400" dirty="0">
                <a:solidFill>
                  <a:srgbClr val="4383D1"/>
                </a:solidFill>
              </a:rPr>
              <a:t>The Projects </a:t>
            </a:r>
            <a:r>
              <a:rPr lang="en-US" altLang="ja-JP" sz="1400" dirty="0" smtClean="0">
                <a:solidFill>
                  <a:srgbClr val="4383D1"/>
                </a:solidFill>
              </a:rPr>
              <a:t>are acknowledged </a:t>
            </a:r>
            <a:r>
              <a:rPr lang="en-US" altLang="ja-JP" sz="1400" dirty="0">
                <a:solidFill>
                  <a:srgbClr val="4383D1"/>
                </a:solidFill>
              </a:rPr>
              <a:t>by the Educational Ministers at </a:t>
            </a:r>
            <a:r>
              <a:rPr lang="en-US" altLang="ja-JP" sz="1400" dirty="0" err="1">
                <a:solidFill>
                  <a:srgbClr val="4383D1"/>
                </a:solidFill>
              </a:rPr>
              <a:t>Gyeongju</a:t>
            </a:r>
            <a:r>
              <a:rPr lang="en-US" altLang="ja-JP" sz="1400" dirty="0">
                <a:solidFill>
                  <a:srgbClr val="4383D1"/>
                </a:solidFill>
              </a:rPr>
              <a:t> (2012) </a:t>
            </a:r>
          </a:p>
        </p:txBody>
      </p:sp>
      <p:sp>
        <p:nvSpPr>
          <p:cNvPr id="8" name="スライド番号プレースホルダ 7"/>
          <p:cNvSpPr>
            <a:spLocks noGrp="1"/>
          </p:cNvSpPr>
          <p:nvPr>
            <p:ph type="sldNum" sz="quarter" idx="12"/>
          </p:nvPr>
        </p:nvSpPr>
        <p:spPr/>
        <p:txBody>
          <a:bodyPr/>
          <a:lstStyle/>
          <a:p>
            <a:fld id="{13FBFF1B-062F-4521-92E7-67596752DA6C}" type="slidenum">
              <a:rPr kumimoji="1" lang="ja-JP" altLang="en-US" smtClean="0"/>
              <a:pPr/>
              <a:t>1</a:t>
            </a:fld>
            <a:endParaRPr kumimoji="1" lang="ja-JP"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0"/>
            <a:ext cx="8229600" cy="562074"/>
          </a:xfrm>
        </p:spPr>
        <p:txBody>
          <a:bodyPr>
            <a:normAutofit fontScale="90000"/>
          </a:bodyPr>
          <a:lstStyle/>
          <a:p>
            <a:r>
              <a:rPr lang="en-US" altLang="ja-JP" dirty="0" smtClean="0"/>
              <a:t>4. Success Factors</a:t>
            </a:r>
            <a:r>
              <a:rPr lang="ja-JP" altLang="en-US" dirty="0" smtClean="0"/>
              <a:t> </a:t>
            </a:r>
            <a:r>
              <a:rPr lang="en-US" altLang="ja-JP" dirty="0" smtClean="0"/>
              <a:t>of LSPs.</a:t>
            </a:r>
            <a:endParaRPr kumimoji="1" lang="ja-JP" altLang="en-US" dirty="0"/>
          </a:p>
        </p:txBody>
      </p:sp>
      <p:sp>
        <p:nvSpPr>
          <p:cNvPr id="3" name="コンテンツ プレースホルダ 2"/>
          <p:cNvSpPr>
            <a:spLocks noGrp="1"/>
          </p:cNvSpPr>
          <p:nvPr>
            <p:ph idx="1"/>
          </p:nvPr>
        </p:nvSpPr>
        <p:spPr>
          <a:xfrm>
            <a:off x="518864" y="476672"/>
            <a:ext cx="8229600" cy="6336704"/>
          </a:xfrm>
        </p:spPr>
        <p:txBody>
          <a:bodyPr>
            <a:noAutofit/>
          </a:bodyPr>
          <a:lstStyle/>
          <a:p>
            <a:pPr>
              <a:buFont typeface="Wingdings" pitchFamily="2" charset="2"/>
              <a:buChar char="Ø"/>
            </a:pPr>
            <a:r>
              <a:rPr lang="en-US" altLang="ja-JP" sz="2400" dirty="0" smtClean="0"/>
              <a:t>The project selected the inevitable subjects: mathematics, </a:t>
            </a:r>
          </a:p>
          <a:p>
            <a:pPr>
              <a:buNone/>
            </a:pPr>
            <a:r>
              <a:rPr lang="ja-JP" altLang="en-US" sz="2400" dirty="0"/>
              <a:t> </a:t>
            </a:r>
            <a:r>
              <a:rPr lang="ja-JP" altLang="en-US" sz="2400" dirty="0" smtClean="0"/>
              <a:t>    </a:t>
            </a:r>
            <a:r>
              <a:rPr lang="en-US" altLang="ja-JP" sz="2400" dirty="0" smtClean="0"/>
              <a:t>science, and emergency preparedness education. </a:t>
            </a:r>
          </a:p>
          <a:p>
            <a:pPr>
              <a:buFont typeface="Wingdings" pitchFamily="2" charset="2"/>
              <a:buChar char="Ø"/>
            </a:pPr>
            <a:r>
              <a:rPr lang="en-US" altLang="ja-JP" sz="2400" dirty="0" smtClean="0"/>
              <a:t> </a:t>
            </a:r>
            <a:r>
              <a:rPr lang="en-US" altLang="ja-JP" sz="2400" dirty="0"/>
              <a:t>Lesson Study Methodology is appropriate for themes and excellence. </a:t>
            </a:r>
            <a:endParaRPr lang="en-US" altLang="ja-JP" sz="2400" dirty="0" smtClean="0"/>
          </a:p>
          <a:p>
            <a:pPr>
              <a:buFont typeface="Wingdings" pitchFamily="2" charset="2"/>
              <a:buChar char="Ø"/>
            </a:pPr>
            <a:r>
              <a:rPr lang="en-US" altLang="ja-JP" sz="2400" dirty="0" smtClean="0"/>
              <a:t>Project </a:t>
            </a:r>
            <a:r>
              <a:rPr lang="en-US" altLang="ja-JP" sz="2400" dirty="0"/>
              <a:t>are managed by </a:t>
            </a:r>
            <a:r>
              <a:rPr lang="en-US" altLang="ja-JP" sz="2400" dirty="0" smtClean="0"/>
              <a:t>a Matured Economy</a:t>
            </a:r>
            <a:r>
              <a:rPr lang="ja-JP" altLang="en-US" sz="2400" dirty="0" smtClean="0"/>
              <a:t> </a:t>
            </a:r>
            <a:r>
              <a:rPr lang="en-US" altLang="ja-JP" sz="2400" dirty="0" smtClean="0"/>
              <a:t>and a </a:t>
            </a:r>
            <a:r>
              <a:rPr lang="en-US" altLang="ja-JP" sz="2400" dirty="0"/>
              <a:t>Raising </a:t>
            </a:r>
            <a:r>
              <a:rPr lang="en-US" altLang="ja-JP" sz="2400" dirty="0" smtClean="0"/>
              <a:t>Economy.</a:t>
            </a:r>
            <a:endParaRPr lang="en-US" altLang="ja-JP" sz="2400" dirty="0"/>
          </a:p>
        </p:txBody>
      </p:sp>
      <p:sp>
        <p:nvSpPr>
          <p:cNvPr id="4" name="角丸四角形吹き出し 3"/>
          <p:cNvSpPr/>
          <p:nvPr/>
        </p:nvSpPr>
        <p:spPr>
          <a:xfrm>
            <a:off x="4932040" y="5085184"/>
            <a:ext cx="4139952" cy="1700808"/>
          </a:xfrm>
          <a:prstGeom prst="wedgeRoundRectCallout">
            <a:avLst>
              <a:gd name="adj1" fmla="val 14152"/>
              <a:gd name="adj2" fmla="val -56928"/>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srgbClr val="FFFF00"/>
                </a:solidFill>
              </a:rPr>
              <a:t>We</a:t>
            </a:r>
            <a:r>
              <a:rPr kumimoji="1" lang="ja-JP" altLang="en-US" sz="1600" dirty="0" smtClean="0">
                <a:solidFill>
                  <a:srgbClr val="FFFF00"/>
                </a:solidFill>
              </a:rPr>
              <a:t> </a:t>
            </a:r>
            <a:r>
              <a:rPr kumimoji="1" lang="en-US" altLang="ja-JP" sz="1600" dirty="0" smtClean="0">
                <a:solidFill>
                  <a:srgbClr val="FFFF00"/>
                </a:solidFill>
              </a:rPr>
              <a:t>changed</a:t>
            </a:r>
            <a:r>
              <a:rPr kumimoji="1" lang="ja-JP" altLang="en-US" sz="1600" dirty="0" smtClean="0">
                <a:solidFill>
                  <a:srgbClr val="FFFF00"/>
                </a:solidFill>
              </a:rPr>
              <a:t> </a:t>
            </a:r>
            <a:r>
              <a:rPr kumimoji="1" lang="en-US" altLang="ja-JP" sz="1600" dirty="0" smtClean="0">
                <a:solidFill>
                  <a:srgbClr val="FFFF00"/>
                </a:solidFill>
              </a:rPr>
              <a:t>the</a:t>
            </a:r>
            <a:r>
              <a:rPr kumimoji="1" lang="ja-JP" altLang="en-US" sz="1600" dirty="0" smtClean="0">
                <a:solidFill>
                  <a:srgbClr val="FFFF00"/>
                </a:solidFill>
              </a:rPr>
              <a:t>　</a:t>
            </a:r>
            <a:r>
              <a:rPr kumimoji="1" lang="en-US" altLang="ja-JP" sz="1600" dirty="0" smtClean="0">
                <a:solidFill>
                  <a:srgbClr val="FFFF00"/>
                </a:solidFill>
              </a:rPr>
              <a:t>knowledge</a:t>
            </a:r>
            <a:r>
              <a:rPr kumimoji="1" lang="ja-JP" altLang="en-US" sz="1600" dirty="0" smtClean="0">
                <a:solidFill>
                  <a:srgbClr val="FFFF00"/>
                </a:solidFill>
              </a:rPr>
              <a:t>　</a:t>
            </a:r>
            <a:r>
              <a:rPr kumimoji="1" lang="en-US" altLang="ja-JP" sz="1600" dirty="0" smtClean="0">
                <a:solidFill>
                  <a:srgbClr val="FFFF00"/>
                </a:solidFill>
              </a:rPr>
              <a:t>flow</a:t>
            </a:r>
            <a:r>
              <a:rPr kumimoji="1" lang="ja-JP" altLang="en-US" sz="1600" dirty="0" smtClean="0">
                <a:solidFill>
                  <a:srgbClr val="FFFF00"/>
                </a:solidFill>
              </a:rPr>
              <a:t>　</a:t>
            </a:r>
            <a:r>
              <a:rPr kumimoji="1" lang="en-US" altLang="ja-JP" sz="1600" dirty="0" smtClean="0">
                <a:solidFill>
                  <a:srgbClr val="FFFF00"/>
                </a:solidFill>
              </a:rPr>
              <a:t>from</a:t>
            </a:r>
            <a:r>
              <a:rPr kumimoji="1" lang="ja-JP" altLang="en-US" sz="1600" dirty="0" smtClean="0">
                <a:solidFill>
                  <a:srgbClr val="FFFF00"/>
                </a:solidFill>
              </a:rPr>
              <a:t>　　</a:t>
            </a:r>
            <a:r>
              <a:rPr kumimoji="1" lang="en-US" altLang="ja-JP" sz="1600" dirty="0" smtClean="0">
                <a:solidFill>
                  <a:srgbClr val="FFFF00"/>
                </a:solidFill>
              </a:rPr>
              <a:t>North-South</a:t>
            </a:r>
            <a:r>
              <a:rPr kumimoji="1" lang="ja-JP" altLang="en-US" sz="1600" dirty="0" smtClean="0">
                <a:solidFill>
                  <a:srgbClr val="FFFF00"/>
                </a:solidFill>
              </a:rPr>
              <a:t>　</a:t>
            </a:r>
            <a:r>
              <a:rPr kumimoji="1" lang="en-US" altLang="ja-JP" sz="1600" dirty="0" smtClean="0">
                <a:solidFill>
                  <a:srgbClr val="FFFF00"/>
                </a:solidFill>
              </a:rPr>
              <a:t>mind</a:t>
            </a:r>
            <a:r>
              <a:rPr kumimoji="1" lang="ja-JP" altLang="en-US" sz="1600" dirty="0" smtClean="0">
                <a:solidFill>
                  <a:srgbClr val="FFFF00"/>
                </a:solidFill>
              </a:rPr>
              <a:t>　</a:t>
            </a:r>
            <a:r>
              <a:rPr kumimoji="1" lang="en-US" altLang="ja-JP" sz="1600" dirty="0" smtClean="0">
                <a:solidFill>
                  <a:srgbClr val="FFFF00"/>
                </a:solidFill>
              </a:rPr>
              <a:t>to</a:t>
            </a:r>
            <a:r>
              <a:rPr kumimoji="1" lang="en-US" altLang="ja-JP" sz="1600" b="1" dirty="0" smtClean="0">
                <a:solidFill>
                  <a:srgbClr val="FFFF00"/>
                </a:solidFill>
              </a:rPr>
              <a:t> the mind which</a:t>
            </a:r>
            <a:r>
              <a:rPr kumimoji="1" lang="ja-JP" altLang="en-US" sz="1600" dirty="0" smtClean="0">
                <a:solidFill>
                  <a:srgbClr val="FFFF00"/>
                </a:solidFill>
              </a:rPr>
              <a:t>　</a:t>
            </a:r>
            <a:r>
              <a:rPr kumimoji="1" lang="en-US" altLang="ja-JP" sz="1600" b="1" dirty="0" smtClean="0">
                <a:solidFill>
                  <a:srgbClr val="FFFF00"/>
                </a:solidFill>
              </a:rPr>
              <a:t>everyone</a:t>
            </a:r>
            <a:r>
              <a:rPr kumimoji="1" lang="ja-JP" altLang="en-US" sz="1600" b="1" dirty="0" smtClean="0">
                <a:solidFill>
                  <a:srgbClr val="FFFF00"/>
                </a:solidFill>
              </a:rPr>
              <a:t>　</a:t>
            </a:r>
            <a:r>
              <a:rPr kumimoji="1" lang="en-US" altLang="ja-JP" sz="1600" b="1" dirty="0" smtClean="0">
                <a:solidFill>
                  <a:srgbClr val="FFFF00"/>
                </a:solidFill>
              </a:rPr>
              <a:t>can</a:t>
            </a:r>
            <a:r>
              <a:rPr kumimoji="1" lang="ja-JP" altLang="en-US" sz="1600" b="1" dirty="0" smtClean="0">
                <a:solidFill>
                  <a:srgbClr val="FFFF00"/>
                </a:solidFill>
              </a:rPr>
              <a:t>　</a:t>
            </a:r>
            <a:r>
              <a:rPr kumimoji="1" lang="en-US" altLang="ja-JP" sz="1600" b="1" dirty="0" smtClean="0">
                <a:solidFill>
                  <a:srgbClr val="FFFF00"/>
                </a:solidFill>
              </a:rPr>
              <a:t>lead</a:t>
            </a:r>
            <a:r>
              <a:rPr kumimoji="1" lang="ja-JP" altLang="en-US" sz="1600" b="1" dirty="0" smtClean="0">
                <a:solidFill>
                  <a:srgbClr val="FFFF00"/>
                </a:solidFill>
              </a:rPr>
              <a:t>　</a:t>
            </a:r>
            <a:r>
              <a:rPr kumimoji="1" lang="en-US" altLang="ja-JP" sz="1600" b="1" dirty="0" smtClean="0">
                <a:solidFill>
                  <a:srgbClr val="FFFF00"/>
                </a:solidFill>
              </a:rPr>
              <a:t>on</a:t>
            </a:r>
            <a:r>
              <a:rPr kumimoji="1" lang="ja-JP" altLang="en-US" sz="1600" b="1" dirty="0" smtClean="0">
                <a:solidFill>
                  <a:srgbClr val="FFFF00"/>
                </a:solidFill>
              </a:rPr>
              <a:t>　</a:t>
            </a:r>
            <a:r>
              <a:rPr kumimoji="1" lang="en-US" altLang="ja-JP" sz="1600" b="1" dirty="0" smtClean="0">
                <a:solidFill>
                  <a:srgbClr val="FFFF00"/>
                </a:solidFill>
              </a:rPr>
              <a:t>the</a:t>
            </a:r>
            <a:r>
              <a:rPr kumimoji="1" lang="ja-JP" altLang="en-US" sz="1600" b="1" dirty="0" smtClean="0">
                <a:solidFill>
                  <a:srgbClr val="FFFF00"/>
                </a:solidFill>
              </a:rPr>
              <a:t>　</a:t>
            </a:r>
            <a:r>
              <a:rPr kumimoji="1" lang="en-US" altLang="ja-JP" sz="1600" b="1" dirty="0" smtClean="0">
                <a:solidFill>
                  <a:srgbClr val="FFFF00"/>
                </a:solidFill>
              </a:rPr>
              <a:t>context</a:t>
            </a:r>
            <a:r>
              <a:rPr kumimoji="1" lang="ja-JP" altLang="en-US" sz="1600" b="1" dirty="0" smtClean="0">
                <a:solidFill>
                  <a:srgbClr val="FFFF00"/>
                </a:solidFill>
              </a:rPr>
              <a:t>　</a:t>
            </a:r>
            <a:r>
              <a:rPr kumimoji="1" lang="en-US" altLang="ja-JP" sz="1600" b="1" dirty="0" smtClean="0">
                <a:solidFill>
                  <a:srgbClr val="FFFF00"/>
                </a:solidFill>
              </a:rPr>
              <a:t>of</a:t>
            </a:r>
            <a:r>
              <a:rPr kumimoji="1" lang="ja-JP" altLang="en-US" sz="1600" b="1" dirty="0" smtClean="0">
                <a:solidFill>
                  <a:srgbClr val="FFFF00"/>
                </a:solidFill>
              </a:rPr>
              <a:t>　</a:t>
            </a:r>
            <a:r>
              <a:rPr kumimoji="1" lang="en-US" altLang="ja-JP" sz="1600" b="1" dirty="0" smtClean="0">
                <a:solidFill>
                  <a:srgbClr val="FFFF00"/>
                </a:solidFill>
              </a:rPr>
              <a:t>LS</a:t>
            </a:r>
            <a:r>
              <a:rPr kumimoji="1" lang="ja-JP" altLang="en-US" sz="1600" b="1" dirty="0" smtClean="0">
                <a:solidFill>
                  <a:srgbClr val="FFFF00"/>
                </a:solidFill>
              </a:rPr>
              <a:t>　</a:t>
            </a:r>
            <a:r>
              <a:rPr kumimoji="1" lang="en-US" altLang="ja-JP" sz="1600" b="1" dirty="0" smtClean="0">
                <a:solidFill>
                  <a:srgbClr val="FFFF00"/>
                </a:solidFill>
              </a:rPr>
              <a:t>activity</a:t>
            </a:r>
            <a:r>
              <a:rPr kumimoji="1" lang="ja-JP" altLang="en-US" sz="1600" b="1" dirty="0" smtClean="0">
                <a:solidFill>
                  <a:srgbClr val="FFFF00"/>
                </a:solidFill>
              </a:rPr>
              <a:t>　</a:t>
            </a:r>
            <a:r>
              <a:rPr kumimoji="1" lang="en-US" altLang="ja-JP" sz="1600" b="1" dirty="0" smtClean="0">
                <a:solidFill>
                  <a:srgbClr val="FFFF00"/>
                </a:solidFill>
              </a:rPr>
              <a:t>for</a:t>
            </a:r>
            <a:r>
              <a:rPr kumimoji="1" lang="ja-JP" altLang="en-US" sz="1600" b="1" dirty="0" smtClean="0">
                <a:solidFill>
                  <a:srgbClr val="FFFF00"/>
                </a:solidFill>
              </a:rPr>
              <a:t>　</a:t>
            </a:r>
            <a:r>
              <a:rPr kumimoji="1" lang="en-US" altLang="ja-JP" sz="1600" b="1" dirty="0" smtClean="0">
                <a:solidFill>
                  <a:srgbClr val="FFFF00"/>
                </a:solidFill>
              </a:rPr>
              <a:t>our</a:t>
            </a:r>
            <a:r>
              <a:rPr kumimoji="1" lang="ja-JP" altLang="en-US" sz="1600" b="1" dirty="0" smtClean="0">
                <a:solidFill>
                  <a:srgbClr val="FFFF00"/>
                </a:solidFill>
              </a:rPr>
              <a:t>　</a:t>
            </a:r>
            <a:r>
              <a:rPr kumimoji="1" lang="en-US" altLang="ja-JP" sz="1600" b="1" dirty="0" smtClean="0">
                <a:solidFill>
                  <a:srgbClr val="FFFF00"/>
                </a:solidFill>
              </a:rPr>
              <a:t>innovation.</a:t>
            </a:r>
            <a:r>
              <a:rPr kumimoji="1" lang="en-US" altLang="ja-JP" sz="1600" dirty="0" smtClean="0">
                <a:solidFill>
                  <a:srgbClr val="FFFF00"/>
                </a:solidFill>
              </a:rPr>
              <a:t> We established the policy that everyone says that it is our project!</a:t>
            </a:r>
            <a:endParaRPr kumimoji="1" lang="ja-JP" altLang="en-US" sz="1600" dirty="0">
              <a:solidFill>
                <a:srgbClr val="FFFF00"/>
              </a:solidFill>
            </a:endParaRPr>
          </a:p>
        </p:txBody>
      </p:sp>
      <p:sp>
        <p:nvSpPr>
          <p:cNvPr id="5" name="スライド番号プレースホルダ 4"/>
          <p:cNvSpPr>
            <a:spLocks noGrp="1"/>
          </p:cNvSpPr>
          <p:nvPr>
            <p:ph type="sldNum" sz="quarter" idx="12"/>
          </p:nvPr>
        </p:nvSpPr>
        <p:spPr/>
        <p:txBody>
          <a:bodyPr/>
          <a:lstStyle/>
          <a:p>
            <a:fld id="{13FBFF1B-062F-4521-92E7-67596752DA6C}" type="slidenum">
              <a:rPr kumimoji="1" lang="ja-JP" altLang="en-US" smtClean="0"/>
              <a:pPr/>
              <a:t>10</a:t>
            </a:fld>
            <a:endParaRPr kumimoji="1" lang="ja-JP" altLang="en-US" dirty="0"/>
          </a:p>
        </p:txBody>
      </p:sp>
      <p:sp>
        <p:nvSpPr>
          <p:cNvPr id="6" name="角丸四角形吹き出し 5"/>
          <p:cNvSpPr/>
          <p:nvPr/>
        </p:nvSpPr>
        <p:spPr>
          <a:xfrm>
            <a:off x="4860032" y="2780928"/>
            <a:ext cx="1656184" cy="2232248"/>
          </a:xfrm>
          <a:prstGeom prst="wedgeRoundRectCallout">
            <a:avLst>
              <a:gd name="adj1" fmla="val 53597"/>
              <a:gd name="adj2" fmla="val 10070"/>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srgbClr val="FFFF00"/>
                </a:solidFill>
              </a:rPr>
              <a:t>In Japan, we shared Models. Thailand shows possible solutions with in reach.</a:t>
            </a:r>
          </a:p>
          <a:p>
            <a:r>
              <a:rPr lang="en-US" altLang="ja-JP" sz="1600" dirty="0" smtClean="0">
                <a:solidFill>
                  <a:srgbClr val="FFFF00"/>
                </a:solidFill>
              </a:rPr>
              <a:t>Then, </a:t>
            </a:r>
            <a:r>
              <a:rPr lang="en-US" altLang="ja-JP" sz="1600" b="1" dirty="0" smtClean="0">
                <a:solidFill>
                  <a:srgbClr val="FFFF00"/>
                </a:solidFill>
              </a:rPr>
              <a:t>any economy can!</a:t>
            </a:r>
          </a:p>
        </p:txBody>
      </p:sp>
      <p:sp>
        <p:nvSpPr>
          <p:cNvPr id="7" name="正方形/長方形 6"/>
          <p:cNvSpPr/>
          <p:nvPr/>
        </p:nvSpPr>
        <p:spPr>
          <a:xfrm>
            <a:off x="0" y="2996952"/>
            <a:ext cx="5904656" cy="3416320"/>
          </a:xfrm>
          <a:prstGeom prst="rect">
            <a:avLst/>
          </a:prstGeom>
        </p:spPr>
        <p:txBody>
          <a:bodyPr wrap="square">
            <a:spAutoFit/>
          </a:bodyPr>
          <a:lstStyle/>
          <a:p>
            <a:pPr>
              <a:buFont typeface="Wingdings" pitchFamily="2" charset="2"/>
              <a:buChar char="Ø"/>
            </a:pPr>
            <a:r>
              <a:rPr lang="en-US" altLang="ja-JP" sz="2400" dirty="0" smtClean="0"/>
              <a:t>Every specialist from economy has ownership under lesson study policies.</a:t>
            </a:r>
          </a:p>
          <a:p>
            <a:pPr>
              <a:buFont typeface="Wingdings" pitchFamily="2" charset="2"/>
              <a:buChar char="Ø"/>
            </a:pPr>
            <a:r>
              <a:rPr lang="en-US" altLang="ja-JP" sz="2400" dirty="0" smtClean="0"/>
              <a:t>Every specialist well supported </a:t>
            </a:r>
          </a:p>
          <a:p>
            <a:pPr>
              <a:buNone/>
            </a:pPr>
            <a:r>
              <a:rPr lang="ja-JP" altLang="en-US" sz="2400" dirty="0" smtClean="0"/>
              <a:t>     </a:t>
            </a:r>
            <a:r>
              <a:rPr lang="en-US" altLang="ja-JP" sz="2400" dirty="0" smtClean="0"/>
              <a:t>by the self-fund from the </a:t>
            </a:r>
          </a:p>
          <a:p>
            <a:pPr>
              <a:buNone/>
            </a:pPr>
            <a:r>
              <a:rPr lang="ja-JP" altLang="en-US" sz="2400" dirty="0" smtClean="0"/>
              <a:t>     </a:t>
            </a:r>
            <a:r>
              <a:rPr lang="en-US" altLang="ja-JP" sz="2400" dirty="0" smtClean="0"/>
              <a:t>ministry or institution.</a:t>
            </a:r>
          </a:p>
          <a:p>
            <a:pPr>
              <a:buFont typeface="Wingdings" pitchFamily="2" charset="2"/>
              <a:buChar char="Ø"/>
            </a:pPr>
            <a:r>
              <a:rPr lang="en-US" altLang="ja-JP" sz="2400" dirty="0" smtClean="0"/>
              <a:t>The products such as video and </a:t>
            </a:r>
          </a:p>
          <a:p>
            <a:pPr>
              <a:buNone/>
            </a:pPr>
            <a:r>
              <a:rPr lang="ja-JP" altLang="en-US" sz="2400" dirty="0" smtClean="0"/>
              <a:t>      </a:t>
            </a:r>
            <a:r>
              <a:rPr lang="en-US" altLang="ja-JP" sz="2400" dirty="0" smtClean="0"/>
              <a:t>e-textbooks produced by every </a:t>
            </a:r>
          </a:p>
          <a:p>
            <a:pPr>
              <a:buNone/>
            </a:pPr>
            <a:r>
              <a:rPr lang="ja-JP" altLang="en-US" sz="2400" dirty="0" smtClean="0"/>
              <a:t>      </a:t>
            </a:r>
            <a:r>
              <a:rPr lang="en-US" altLang="ja-JP" sz="2400" dirty="0" smtClean="0"/>
              <a:t>economy are visible and </a:t>
            </a:r>
          </a:p>
          <a:p>
            <a:pPr>
              <a:buNone/>
            </a:pPr>
            <a:r>
              <a:rPr lang="ja-JP" altLang="en-US" sz="2400" dirty="0" smtClean="0"/>
              <a:t>      </a:t>
            </a:r>
            <a:r>
              <a:rPr lang="en-US" altLang="ja-JP" sz="2400" dirty="0" smtClean="0"/>
              <a:t>distributed through the web. </a:t>
            </a:r>
            <a:endParaRPr lang="ja-JP"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uiExpan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56176" y="269776"/>
            <a:ext cx="2386608" cy="1143000"/>
          </a:xfrm>
        </p:spPr>
        <p:txBody>
          <a:bodyPr>
            <a:noAutofit/>
          </a:bodyPr>
          <a:lstStyle/>
          <a:p>
            <a:pPr algn="l"/>
            <a:r>
              <a:rPr lang="en-US" altLang="ja-JP" sz="2800" dirty="0" smtClean="0"/>
              <a:t>Emergency Preparedness</a:t>
            </a:r>
            <a:endParaRPr kumimoji="1" lang="ja-JP" altLang="en-US" sz="2800" dirty="0"/>
          </a:p>
        </p:txBody>
      </p:sp>
      <p:sp>
        <p:nvSpPr>
          <p:cNvPr id="3" name="コンテンツ プレースホルダ 2"/>
          <p:cNvSpPr>
            <a:spLocks noGrp="1"/>
          </p:cNvSpPr>
          <p:nvPr>
            <p:ph idx="1"/>
          </p:nvPr>
        </p:nvSpPr>
        <p:spPr/>
        <p:txBody>
          <a:bodyPr/>
          <a:lstStyle/>
          <a:p>
            <a:endParaRPr kumimoji="1" lang="ja-JP" altLang="en-US" dirty="0"/>
          </a:p>
        </p:txBody>
      </p:sp>
      <p:pic>
        <p:nvPicPr>
          <p:cNvPr id="18435" name="Picture 3"/>
          <p:cNvPicPr>
            <a:picLocks noChangeAspect="1" noChangeArrowheads="1"/>
          </p:cNvPicPr>
          <p:nvPr/>
        </p:nvPicPr>
        <p:blipFill>
          <a:blip r:embed="rId2" cstate="print"/>
          <a:srcRect/>
          <a:stretch>
            <a:fillRect/>
          </a:stretch>
        </p:blipFill>
        <p:spPr bwMode="auto">
          <a:xfrm>
            <a:off x="0" y="0"/>
            <a:ext cx="6084168" cy="6880634"/>
          </a:xfrm>
          <a:prstGeom prst="rect">
            <a:avLst/>
          </a:prstGeom>
          <a:solidFill>
            <a:schemeClr val="bg1"/>
          </a:solidFill>
          <a:ln w="9525">
            <a:noFill/>
            <a:miter lim="800000"/>
            <a:headEnd/>
            <a:tailEnd/>
          </a:ln>
          <a:effectLst/>
        </p:spPr>
      </p:pic>
      <p:sp>
        <p:nvSpPr>
          <p:cNvPr id="17" name="角丸四角形吹き出し 16"/>
          <p:cNvSpPr/>
          <p:nvPr/>
        </p:nvSpPr>
        <p:spPr>
          <a:xfrm>
            <a:off x="6084168" y="2276872"/>
            <a:ext cx="3059832" cy="115212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smtClean="0"/>
              <a:t>Every economy knows the importance of Emergency Preparedness Education.</a:t>
            </a:r>
            <a:endParaRPr kumimoji="1" lang="ja-JP" altLang="en-US" sz="2000" dirty="0"/>
          </a:p>
        </p:txBody>
      </p:sp>
      <p:sp>
        <p:nvSpPr>
          <p:cNvPr id="18" name="角丸四角形吹き出し 17"/>
          <p:cNvSpPr/>
          <p:nvPr/>
        </p:nvSpPr>
        <p:spPr>
          <a:xfrm>
            <a:off x="6156176" y="5373216"/>
            <a:ext cx="2987824" cy="1484784"/>
          </a:xfrm>
          <a:prstGeom prst="wedgeRoundRectCallout">
            <a:avLst>
              <a:gd name="adj1" fmla="val -13987"/>
              <a:gd name="adj2" fmla="val -587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smtClean="0"/>
              <a:t>However, there is no teaching slot and teachers do not know what and how.</a:t>
            </a:r>
            <a:endParaRPr kumimoji="1" lang="ja-JP" altLang="en-US" sz="2400" dirty="0"/>
          </a:p>
        </p:txBody>
      </p:sp>
      <p:sp>
        <p:nvSpPr>
          <p:cNvPr id="19" name="スライド番号プレースホルダ 18"/>
          <p:cNvSpPr>
            <a:spLocks noGrp="1"/>
          </p:cNvSpPr>
          <p:nvPr>
            <p:ph type="sldNum" sz="quarter" idx="12"/>
          </p:nvPr>
        </p:nvSpPr>
        <p:spPr/>
        <p:txBody>
          <a:bodyPr/>
          <a:lstStyle/>
          <a:p>
            <a:fld id="{13FBFF1B-062F-4521-92E7-67596752DA6C}" type="slidenum">
              <a:rPr kumimoji="1" lang="ja-JP" altLang="en-US" smtClean="0"/>
              <a:pPr/>
              <a:t>11</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
            <a:ext cx="8329140" cy="476672"/>
          </a:xfrm>
        </p:spPr>
        <p:txBody>
          <a:bodyPr>
            <a:noAutofit/>
          </a:bodyPr>
          <a:lstStyle/>
          <a:p>
            <a:r>
              <a:rPr lang="en-US" altLang="ja-JP" sz="2800" dirty="0" smtClean="0"/>
              <a:t>Produced e-Textbooks with collaborations</a:t>
            </a:r>
            <a:endParaRPr kumimoji="1" lang="ja-JP" altLang="en-US" sz="3200" dirty="0"/>
          </a:p>
        </p:txBody>
      </p:sp>
      <p:sp>
        <p:nvSpPr>
          <p:cNvPr id="3" name="コンテンツ プレースホルダ 2"/>
          <p:cNvSpPr>
            <a:spLocks noGrp="1"/>
          </p:cNvSpPr>
          <p:nvPr>
            <p:ph idx="1"/>
          </p:nvPr>
        </p:nvSpPr>
        <p:spPr/>
        <p:txBody>
          <a:bodyPr/>
          <a:lstStyle/>
          <a:p>
            <a:endParaRPr kumimoji="1" lang="ja-JP" altLang="en-US" dirty="0"/>
          </a:p>
        </p:txBody>
      </p:sp>
      <p:pic>
        <p:nvPicPr>
          <p:cNvPr id="28674" name="Picture 2">
            <a:hlinkClick r:id="rId2"/>
          </p:cNvPr>
          <p:cNvPicPr>
            <a:picLocks noChangeAspect="1" noChangeArrowheads="1"/>
          </p:cNvPicPr>
          <p:nvPr/>
        </p:nvPicPr>
        <p:blipFill>
          <a:blip r:embed="rId3" cstate="print"/>
          <a:srcRect/>
          <a:stretch>
            <a:fillRect/>
          </a:stretch>
        </p:blipFill>
        <p:spPr bwMode="auto">
          <a:xfrm>
            <a:off x="0" y="502208"/>
            <a:ext cx="8100392" cy="6664152"/>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13FBFF1B-062F-4521-92E7-67596752DA6C}" type="slidenum">
              <a:rPr kumimoji="1" lang="ja-JP" altLang="en-US" smtClean="0"/>
              <a:pPr/>
              <a:t>12</a:t>
            </a:fld>
            <a:endParaRPr kumimoji="1" lang="ja-JP" altLang="en-US"/>
          </a:p>
        </p:txBody>
      </p:sp>
      <p:sp>
        <p:nvSpPr>
          <p:cNvPr id="7" name="雲形吹き出し 6"/>
          <p:cNvSpPr/>
          <p:nvPr/>
        </p:nvSpPr>
        <p:spPr>
          <a:xfrm>
            <a:off x="3059832" y="4581128"/>
            <a:ext cx="5688632" cy="2088232"/>
          </a:xfrm>
          <a:prstGeom prst="cloudCallout">
            <a:avLst>
              <a:gd name="adj1" fmla="val 35240"/>
              <a:gd name="adj2" fmla="val -570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t> Available in  Various languages such as Spanish, Indonesian, Thai, Korea and Japanese  </a:t>
            </a:r>
            <a:endParaRPr kumimoji="1" lang="ja-JP" alt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fontScale="90000"/>
          </a:bodyPr>
          <a:lstStyle/>
          <a:p>
            <a:r>
              <a:rPr lang="en-US" altLang="ja-JP" dirty="0" smtClean="0"/>
              <a:t>A Sample:</a:t>
            </a:r>
            <a:br>
              <a:rPr lang="en-US" altLang="ja-JP" dirty="0" smtClean="0"/>
            </a:br>
            <a:r>
              <a:rPr lang="en-US" altLang="ja-JP" dirty="0" smtClean="0"/>
              <a:t>Tsunami textbook by Korea</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pic>
        <p:nvPicPr>
          <p:cNvPr id="29698" name="Picture 2">
            <a:hlinkClick r:id="rId2"/>
          </p:cNvPr>
          <p:cNvPicPr>
            <a:picLocks noChangeAspect="1" noChangeArrowheads="1"/>
          </p:cNvPicPr>
          <p:nvPr/>
        </p:nvPicPr>
        <p:blipFill>
          <a:blip r:embed="rId3" cstate="print"/>
          <a:srcRect/>
          <a:stretch>
            <a:fillRect/>
          </a:stretch>
        </p:blipFill>
        <p:spPr bwMode="auto">
          <a:xfrm>
            <a:off x="-3505" y="1700808"/>
            <a:ext cx="6375705" cy="5157192"/>
          </a:xfrm>
          <a:prstGeom prst="rect">
            <a:avLst/>
          </a:prstGeom>
          <a:noFill/>
          <a:ln w="9525">
            <a:noFill/>
            <a:miter lim="800000"/>
            <a:headEnd/>
            <a:tailEnd/>
          </a:ln>
        </p:spPr>
      </p:pic>
      <p:sp>
        <p:nvSpPr>
          <p:cNvPr id="5" name="角丸四角形吹き出し 4">
            <a:hlinkClick r:id="rId4"/>
          </p:cNvPr>
          <p:cNvSpPr/>
          <p:nvPr/>
        </p:nvSpPr>
        <p:spPr>
          <a:xfrm>
            <a:off x="6660232" y="5733256"/>
            <a:ext cx="2304256" cy="1124744"/>
          </a:xfrm>
          <a:prstGeom prst="wedgeRoundRectCallout">
            <a:avLst>
              <a:gd name="adj1" fmla="val 10839"/>
              <a:gd name="adj2" fmla="val -624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schemeClr val="bg1"/>
                </a:solidFill>
              </a:rPr>
              <a:t>Indonesia</a:t>
            </a:r>
            <a:r>
              <a:rPr kumimoji="1" lang="en-US" altLang="ja-JP" dirty="0" smtClean="0">
                <a:solidFill>
                  <a:schemeClr val="bg1"/>
                </a:solidFill>
                <a:hlinkClick r:id="rId4"/>
              </a:rPr>
              <a:t> </a:t>
            </a:r>
            <a:r>
              <a:rPr lang="en-US" altLang="ja-JP" dirty="0" smtClean="0">
                <a:solidFill>
                  <a:schemeClr val="bg1"/>
                </a:solidFill>
              </a:rPr>
              <a:t>p</a:t>
            </a:r>
            <a:r>
              <a:rPr kumimoji="1" lang="en-US" altLang="ja-JP" dirty="0" smtClean="0">
                <a:solidFill>
                  <a:schemeClr val="bg1"/>
                </a:solidFill>
              </a:rPr>
              <a:t>roduced  the e-textbook which has more than 100 pages.</a:t>
            </a:r>
            <a:endParaRPr kumimoji="1" lang="ja-JP" altLang="en-US" dirty="0">
              <a:solidFill>
                <a:schemeClr val="bg1"/>
              </a:solidFill>
            </a:endParaRPr>
          </a:p>
        </p:txBody>
      </p:sp>
      <p:sp>
        <p:nvSpPr>
          <p:cNvPr id="7" name="角丸四角形吹き出し 6"/>
          <p:cNvSpPr/>
          <p:nvPr/>
        </p:nvSpPr>
        <p:spPr>
          <a:xfrm>
            <a:off x="6516216" y="1916832"/>
            <a:ext cx="2304256" cy="1296144"/>
          </a:xfrm>
          <a:prstGeom prst="wedgeRoundRectCallout">
            <a:avLst>
              <a:gd name="adj1" fmla="val -26959"/>
              <a:gd name="adj2" fmla="val 581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t>Every  participating economy produced such excellent textbooks.</a:t>
            </a:r>
            <a:endParaRPr kumimoji="1" lang="ja-JP" altLang="en-US" dirty="0"/>
          </a:p>
        </p:txBody>
      </p:sp>
      <p:sp>
        <p:nvSpPr>
          <p:cNvPr id="8" name="スライド番号プレースホルダ 7"/>
          <p:cNvSpPr>
            <a:spLocks noGrp="1"/>
          </p:cNvSpPr>
          <p:nvPr>
            <p:ph type="sldNum" sz="quarter" idx="12"/>
          </p:nvPr>
        </p:nvSpPr>
        <p:spPr/>
        <p:txBody>
          <a:bodyPr/>
          <a:lstStyle/>
          <a:p>
            <a:fld id="{13FBFF1B-062F-4521-92E7-67596752DA6C}" type="slidenum">
              <a:rPr kumimoji="1" lang="ja-JP" altLang="en-US" smtClean="0"/>
              <a:pPr/>
              <a:t>13</a:t>
            </a:fld>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0"/>
            <a:ext cx="8229600" cy="548680"/>
          </a:xfrm>
        </p:spPr>
        <p:txBody>
          <a:bodyPr>
            <a:noAutofit/>
          </a:bodyPr>
          <a:lstStyle/>
          <a:p>
            <a:pPr algn="l"/>
            <a:r>
              <a:rPr kumimoji="1" lang="en-US" altLang="ja-JP" sz="3200" dirty="0" smtClean="0"/>
              <a:t>5. Best Practices: </a:t>
            </a:r>
            <a:r>
              <a:rPr kumimoji="1" lang="en-US" altLang="ja-JP" sz="2000" dirty="0" smtClean="0"/>
              <a:t>Beyond the limitation of APEC grant</a:t>
            </a:r>
            <a:r>
              <a:rPr kumimoji="1" lang="en-US" altLang="ja-JP" sz="1800" dirty="0" smtClean="0"/>
              <a:t/>
            </a:r>
            <a:br>
              <a:rPr kumimoji="1" lang="en-US" altLang="ja-JP" sz="1800" dirty="0" smtClean="0"/>
            </a:br>
            <a:r>
              <a:rPr lang="en-US" altLang="ja-JP" sz="2000" dirty="0" smtClean="0"/>
              <a:t> Best Practices are produced by the self-funds in economies</a:t>
            </a:r>
            <a:endParaRPr kumimoji="1" lang="ja-JP" altLang="en-US" sz="3200" dirty="0"/>
          </a:p>
        </p:txBody>
      </p:sp>
      <p:sp>
        <p:nvSpPr>
          <p:cNvPr id="6" name="コンテンツ プレースホルダ 5"/>
          <p:cNvSpPr>
            <a:spLocks noGrp="1"/>
          </p:cNvSpPr>
          <p:nvPr>
            <p:ph idx="1"/>
          </p:nvPr>
        </p:nvSpPr>
        <p:spPr/>
        <p:txBody>
          <a:bodyPr/>
          <a:lstStyle/>
          <a:p>
            <a:endParaRPr kumimoji="1" lang="ja-JP" altLang="en-US" dirty="0"/>
          </a:p>
        </p:txBody>
      </p:sp>
      <p:pic>
        <p:nvPicPr>
          <p:cNvPr id="7" name="Picture 3"/>
          <p:cNvPicPr>
            <a:picLocks noChangeAspect="1" noChangeArrowheads="1"/>
          </p:cNvPicPr>
          <p:nvPr/>
        </p:nvPicPr>
        <p:blipFill>
          <a:blip r:embed="rId2" cstate="print"/>
          <a:srcRect/>
          <a:stretch>
            <a:fillRect/>
          </a:stretch>
        </p:blipFill>
        <p:spPr bwMode="auto">
          <a:xfrm>
            <a:off x="0" y="764704"/>
            <a:ext cx="6588224" cy="5084095"/>
          </a:xfrm>
          <a:prstGeom prst="rect">
            <a:avLst/>
          </a:prstGeom>
          <a:noFill/>
          <a:ln w="9525">
            <a:noFill/>
            <a:miter lim="800000"/>
            <a:headEnd/>
            <a:tailEnd/>
          </a:ln>
          <a:effectLst/>
        </p:spPr>
      </p:pic>
      <p:sp>
        <p:nvSpPr>
          <p:cNvPr id="8" name="角丸四角形吹き出し 7"/>
          <p:cNvSpPr/>
          <p:nvPr/>
        </p:nvSpPr>
        <p:spPr>
          <a:xfrm>
            <a:off x="6767736" y="2492896"/>
            <a:ext cx="2376264" cy="792088"/>
          </a:xfrm>
          <a:prstGeom prst="wedgeRoundRectCallout">
            <a:avLst>
              <a:gd name="adj1" fmla="val -32985"/>
              <a:gd name="adj2" fmla="val 847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t>Our network is well functioning.</a:t>
            </a:r>
            <a:endParaRPr kumimoji="1" lang="ja-JP" altLang="en-US" dirty="0"/>
          </a:p>
        </p:txBody>
      </p:sp>
      <p:sp>
        <p:nvSpPr>
          <p:cNvPr id="9" name="角丸四角形吹き出し 8"/>
          <p:cNvSpPr/>
          <p:nvPr/>
        </p:nvSpPr>
        <p:spPr>
          <a:xfrm>
            <a:off x="6300192" y="5733256"/>
            <a:ext cx="2376264" cy="792088"/>
          </a:xfrm>
          <a:prstGeom prst="wedgeRoundRectCallout">
            <a:avLst>
              <a:gd name="adj1" fmla="val 8027"/>
              <a:gd name="adj2" fmla="val -1020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t>How?</a:t>
            </a:r>
          </a:p>
          <a:p>
            <a:r>
              <a:rPr kumimoji="1" lang="en-US" altLang="ja-JP" dirty="0" smtClean="0"/>
              <a:t>I will show you some evidence.</a:t>
            </a:r>
            <a:endParaRPr kumimoji="1" lang="ja-JP" altLang="en-US" dirty="0"/>
          </a:p>
        </p:txBody>
      </p:sp>
      <p:sp>
        <p:nvSpPr>
          <p:cNvPr id="10" name="右中かっこ 9"/>
          <p:cNvSpPr/>
          <p:nvPr/>
        </p:nvSpPr>
        <p:spPr>
          <a:xfrm rot="5400000">
            <a:off x="1547664" y="4581128"/>
            <a:ext cx="432048" cy="3168352"/>
          </a:xfrm>
          <a:prstGeom prst="rightBrace">
            <a:avLst>
              <a:gd name="adj1" fmla="val 12222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p:cNvSpPr txBox="1"/>
          <p:nvPr/>
        </p:nvSpPr>
        <p:spPr>
          <a:xfrm>
            <a:off x="0" y="6309320"/>
            <a:ext cx="4752528" cy="369332"/>
          </a:xfrm>
          <a:prstGeom prst="rect">
            <a:avLst/>
          </a:prstGeom>
          <a:noFill/>
        </p:spPr>
        <p:txBody>
          <a:bodyPr wrap="square" rtlCol="0">
            <a:spAutoFit/>
          </a:bodyPr>
          <a:lstStyle/>
          <a:p>
            <a:r>
              <a:rPr lang="en-US" altLang="ja-JP" dirty="0" smtClean="0"/>
              <a:t>19 economies produce products by their funds.</a:t>
            </a:r>
            <a:endParaRPr kumimoji="1" lang="ja-JP" altLang="en-US" dirty="0"/>
          </a:p>
        </p:txBody>
      </p:sp>
      <p:sp>
        <p:nvSpPr>
          <p:cNvPr id="12" name="スライド番号プレースホルダ 11"/>
          <p:cNvSpPr>
            <a:spLocks noGrp="1"/>
          </p:cNvSpPr>
          <p:nvPr>
            <p:ph type="sldNum" sz="quarter" idx="12"/>
          </p:nvPr>
        </p:nvSpPr>
        <p:spPr/>
        <p:txBody>
          <a:bodyPr/>
          <a:lstStyle/>
          <a:p>
            <a:fld id="{13FBFF1B-062F-4521-92E7-67596752DA6C}" type="slidenum">
              <a:rPr kumimoji="1" lang="ja-JP" altLang="en-US" smtClean="0"/>
              <a:pPr/>
              <a:t>14</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0"/>
            <a:ext cx="8229600" cy="548680"/>
          </a:xfrm>
        </p:spPr>
        <p:txBody>
          <a:bodyPr>
            <a:noAutofit/>
          </a:bodyPr>
          <a:lstStyle/>
          <a:p>
            <a:pPr algn="l"/>
            <a:r>
              <a:rPr kumimoji="1" lang="en-US" altLang="ja-JP" sz="3200" dirty="0" smtClean="0"/>
              <a:t>Best Practices: </a:t>
            </a:r>
            <a:r>
              <a:rPr kumimoji="1" lang="en-US" altLang="ja-JP" sz="2000" dirty="0" smtClean="0">
                <a:effectLst>
                  <a:outerShdw blurRad="38100" dist="38100" dir="2700000" algn="tl">
                    <a:srgbClr val="000000">
                      <a:alpha val="43137"/>
                    </a:srgbClr>
                  </a:outerShdw>
                </a:effectLst>
              </a:rPr>
              <a:t>Beyond the limitation of APEC grant</a:t>
            </a:r>
            <a:r>
              <a:rPr kumimoji="1" lang="en-US" altLang="ja-JP" sz="1800" dirty="0" smtClean="0"/>
              <a:t/>
            </a:r>
            <a:br>
              <a:rPr kumimoji="1" lang="en-US" altLang="ja-JP" sz="1800" dirty="0" smtClean="0"/>
            </a:br>
            <a:r>
              <a:rPr lang="en-US" altLang="ja-JP" sz="2000" dirty="0" smtClean="0"/>
              <a:t> Best Practices are produced by the self-funds in economies</a:t>
            </a:r>
            <a:endParaRPr kumimoji="1" lang="ja-JP" altLang="en-US" sz="3200" dirty="0"/>
          </a:p>
        </p:txBody>
      </p:sp>
      <p:sp>
        <p:nvSpPr>
          <p:cNvPr id="6" name="コンテンツ プレースホルダ 5"/>
          <p:cNvSpPr>
            <a:spLocks noGrp="1"/>
          </p:cNvSpPr>
          <p:nvPr>
            <p:ph idx="1"/>
          </p:nvPr>
        </p:nvSpPr>
        <p:spPr>
          <a:xfrm>
            <a:off x="179512" y="764704"/>
            <a:ext cx="8517632" cy="6093296"/>
          </a:xfrm>
        </p:spPr>
        <p:txBody>
          <a:bodyPr>
            <a:noAutofit/>
          </a:bodyPr>
          <a:lstStyle/>
          <a:p>
            <a:pPr>
              <a:buFont typeface="Wingdings" pitchFamily="2" charset="2"/>
              <a:buChar char="Ø"/>
            </a:pPr>
            <a:r>
              <a:rPr lang="en-US" altLang="ja-JP" sz="2000" dirty="0" smtClean="0"/>
              <a:t>Networking </a:t>
            </a:r>
            <a:r>
              <a:rPr lang="en-US" altLang="ja-JP" sz="2000" dirty="0"/>
              <a:t>by the self-funds in </a:t>
            </a:r>
            <a:r>
              <a:rPr lang="en-US" altLang="ja-JP" sz="2000" dirty="0" smtClean="0"/>
              <a:t>economies in relation to APEC funds </a:t>
            </a:r>
          </a:p>
          <a:p>
            <a:pPr lvl="1">
              <a:buFont typeface="Wingdings" pitchFamily="2" charset="2"/>
              <a:buChar char="ü"/>
            </a:pPr>
            <a:r>
              <a:rPr lang="en-US" altLang="ja-JP" sz="1800" dirty="0" smtClean="0"/>
              <a:t>All </a:t>
            </a:r>
            <a:r>
              <a:rPr lang="en-US" altLang="ja-JP" sz="1800" dirty="0"/>
              <a:t>collaboration of Lesson Study </a:t>
            </a:r>
            <a:r>
              <a:rPr lang="en-US" altLang="ja-JP" sz="1800" dirty="0" smtClean="0"/>
              <a:t>Network</a:t>
            </a:r>
          </a:p>
          <a:p>
            <a:pPr lvl="1">
              <a:buFont typeface="Wingdings" pitchFamily="2" charset="2"/>
              <a:buChar char="ü"/>
            </a:pPr>
            <a:r>
              <a:rPr lang="en-US" altLang="ja-JP" sz="1800" dirty="0" smtClean="0"/>
              <a:t>Collaboration </a:t>
            </a:r>
            <a:r>
              <a:rPr lang="en-US" altLang="ja-JP" sz="1800" dirty="0"/>
              <a:t>between/among </a:t>
            </a:r>
            <a:r>
              <a:rPr lang="en-US" altLang="ja-JP" sz="1800" dirty="0" smtClean="0"/>
              <a:t>economies</a:t>
            </a:r>
          </a:p>
          <a:p>
            <a:pPr lvl="1">
              <a:buFont typeface="Wingdings" pitchFamily="2" charset="2"/>
              <a:buChar char="ü"/>
            </a:pPr>
            <a:r>
              <a:rPr lang="en-US" altLang="ja-JP" sz="1800" dirty="0" smtClean="0"/>
              <a:t>Best </a:t>
            </a:r>
            <a:r>
              <a:rPr lang="en-US" altLang="ja-JP" sz="1800" dirty="0"/>
              <a:t>Practices in </a:t>
            </a:r>
            <a:r>
              <a:rPr lang="en-US" altLang="ja-JP" sz="1800" dirty="0" smtClean="0"/>
              <a:t>economies</a:t>
            </a:r>
          </a:p>
          <a:p>
            <a:pPr>
              <a:buFont typeface="Wingdings" pitchFamily="2" charset="2"/>
              <a:buChar char="Ø"/>
            </a:pPr>
            <a:r>
              <a:rPr lang="en-US" altLang="ja-JP" sz="2000" dirty="0" smtClean="0"/>
              <a:t>Best </a:t>
            </a:r>
            <a:r>
              <a:rPr lang="en-US" altLang="ja-JP" sz="2000" dirty="0"/>
              <a:t>Practices as the models for teachers' cultural activities who ensure the better quality of education in APEC </a:t>
            </a:r>
            <a:r>
              <a:rPr lang="en-US" altLang="ja-JP" sz="2000" dirty="0" smtClean="0"/>
              <a:t>economies</a:t>
            </a:r>
          </a:p>
          <a:p>
            <a:pPr>
              <a:buFont typeface="Wingdings" pitchFamily="2" charset="2"/>
              <a:buChar char="Ø"/>
            </a:pPr>
            <a:r>
              <a:rPr lang="en-US" altLang="ja-JP" sz="2000" dirty="0" smtClean="0"/>
              <a:t>Best </a:t>
            </a:r>
            <a:r>
              <a:rPr lang="en-US" altLang="ja-JP" sz="2000" dirty="0"/>
              <a:t>Practices as the model of multi-year projects in </a:t>
            </a:r>
            <a:r>
              <a:rPr lang="en-US" altLang="ja-JP" sz="2000" dirty="0" smtClean="0"/>
              <a:t>HRDWG</a:t>
            </a:r>
          </a:p>
          <a:p>
            <a:pPr>
              <a:buFont typeface="Wingdings" pitchFamily="2" charset="2"/>
              <a:buChar char="Ø"/>
            </a:pPr>
            <a:r>
              <a:rPr lang="en-US" altLang="ja-JP" sz="2000" dirty="0" smtClean="0"/>
              <a:t>Best </a:t>
            </a:r>
            <a:r>
              <a:rPr lang="en-US" altLang="ja-JP" sz="2000" dirty="0"/>
              <a:t>Practices for producing visible </a:t>
            </a:r>
            <a:endParaRPr lang="en-US" altLang="ja-JP" sz="2000" dirty="0" smtClean="0"/>
          </a:p>
          <a:p>
            <a:pPr>
              <a:buNone/>
            </a:pPr>
            <a:r>
              <a:rPr lang="en-US" altLang="ja-JP" sz="2000" dirty="0"/>
              <a:t>	</a:t>
            </a:r>
            <a:r>
              <a:rPr lang="en-US" altLang="ja-JP" sz="2000" dirty="0" smtClean="0"/>
              <a:t>and </a:t>
            </a:r>
            <a:r>
              <a:rPr lang="en-US" altLang="ja-JP" sz="2000" dirty="0"/>
              <a:t>user-revisable content such as </a:t>
            </a:r>
            <a:endParaRPr lang="en-US" altLang="ja-JP" sz="2000" dirty="0" smtClean="0"/>
          </a:p>
          <a:p>
            <a:pPr>
              <a:buNone/>
            </a:pPr>
            <a:r>
              <a:rPr lang="en-US" altLang="ja-JP" sz="2000" dirty="0"/>
              <a:t>	</a:t>
            </a:r>
            <a:r>
              <a:rPr lang="en-US" altLang="ja-JP" sz="2000" dirty="0" smtClean="0"/>
              <a:t>Videos </a:t>
            </a:r>
            <a:r>
              <a:rPr lang="en-US" altLang="ja-JP" sz="2000" dirty="0"/>
              <a:t>and e-Textbooks for sharing </a:t>
            </a:r>
            <a:endParaRPr lang="en-US" altLang="ja-JP" sz="2000" dirty="0" smtClean="0"/>
          </a:p>
          <a:p>
            <a:pPr>
              <a:buNone/>
            </a:pPr>
            <a:r>
              <a:rPr lang="en-US" altLang="ja-JP" sz="2000" dirty="0"/>
              <a:t>	</a:t>
            </a:r>
            <a:r>
              <a:rPr lang="en-US" altLang="ja-JP" sz="2000" dirty="0" smtClean="0"/>
              <a:t>in </a:t>
            </a:r>
            <a:r>
              <a:rPr lang="en-US" altLang="ja-JP" sz="2000" dirty="0"/>
              <a:t>APEC economies: In relation to ICT </a:t>
            </a:r>
          </a:p>
          <a:p>
            <a:pPr>
              <a:buNone/>
            </a:pPr>
            <a:r>
              <a:rPr lang="en-US" altLang="ja-JP" sz="2000" dirty="0" smtClean="0"/>
              <a:t>	Education </a:t>
            </a:r>
            <a:r>
              <a:rPr lang="en-US" altLang="ja-JP" sz="2000" dirty="0"/>
              <a:t>and APEC HRDWG wiki site</a:t>
            </a:r>
            <a:r>
              <a:rPr lang="en-US" altLang="ja-JP" sz="2000" dirty="0" smtClean="0"/>
              <a:t>.</a:t>
            </a:r>
          </a:p>
          <a:p>
            <a:pPr>
              <a:buFont typeface="Wingdings" pitchFamily="2" charset="2"/>
              <a:buChar char="Ø"/>
            </a:pPr>
            <a:r>
              <a:rPr lang="en-US" altLang="ja-JP" sz="2000" dirty="0" smtClean="0"/>
              <a:t>Best </a:t>
            </a:r>
            <a:r>
              <a:rPr lang="en-US" altLang="ja-JP" sz="2000" dirty="0"/>
              <a:t>Practices as for </a:t>
            </a:r>
            <a:r>
              <a:rPr lang="en-US" altLang="ja-JP" sz="2000" dirty="0" smtClean="0"/>
              <a:t>Mathematics, </a:t>
            </a:r>
          </a:p>
          <a:p>
            <a:pPr>
              <a:buNone/>
            </a:pPr>
            <a:r>
              <a:rPr lang="en-US" altLang="ja-JP" sz="2000" dirty="0" smtClean="0"/>
              <a:t>	Science </a:t>
            </a:r>
            <a:r>
              <a:rPr lang="en-US" altLang="ja-JP" sz="2000" dirty="0"/>
              <a:t>and Emergency Preparedness </a:t>
            </a:r>
            <a:endParaRPr lang="en-US" altLang="ja-JP" sz="2000" dirty="0" smtClean="0"/>
          </a:p>
          <a:p>
            <a:pPr>
              <a:buNone/>
            </a:pPr>
            <a:r>
              <a:rPr lang="en-US" altLang="ja-JP" sz="2000" dirty="0" smtClean="0"/>
              <a:t>	Education </a:t>
            </a:r>
            <a:r>
              <a:rPr lang="en-US" altLang="ja-JP" sz="2000" dirty="0"/>
              <a:t>as for the Priority Areas on </a:t>
            </a:r>
            <a:endParaRPr lang="en-US" altLang="ja-JP" sz="2000" dirty="0" smtClean="0"/>
          </a:p>
          <a:p>
            <a:pPr>
              <a:buNone/>
            </a:pPr>
            <a:r>
              <a:rPr lang="en-US" altLang="ja-JP" sz="2000" dirty="0" smtClean="0"/>
              <a:t>	HRDWG </a:t>
            </a:r>
            <a:r>
              <a:rPr lang="en-US" altLang="ja-JP" sz="2000" dirty="0"/>
              <a:t>and APEC with bridging the </a:t>
            </a:r>
            <a:endParaRPr lang="en-US" altLang="ja-JP" sz="2000" dirty="0" smtClean="0"/>
          </a:p>
          <a:p>
            <a:pPr>
              <a:buNone/>
            </a:pPr>
            <a:r>
              <a:rPr lang="en-US" altLang="ja-JP" sz="2000" dirty="0" smtClean="0"/>
              <a:t>	different </a:t>
            </a:r>
            <a:r>
              <a:rPr lang="en-US" altLang="ja-JP" sz="2000" dirty="0"/>
              <a:t>APEC </a:t>
            </a:r>
            <a:r>
              <a:rPr lang="en-US" altLang="ja-JP" sz="2000" dirty="0" err="1" smtClean="0"/>
              <a:t>Fora</a:t>
            </a:r>
            <a:endParaRPr lang="ja-JP" altLang="ja-JP" sz="2000" dirty="0"/>
          </a:p>
          <a:p>
            <a:pPr>
              <a:buFont typeface="Wingdings" pitchFamily="2" charset="2"/>
              <a:buChar char="Ø"/>
            </a:pPr>
            <a:endParaRPr kumimoji="1" lang="ja-JP" altLang="en-US" sz="2000" dirty="0"/>
          </a:p>
        </p:txBody>
      </p:sp>
      <p:sp>
        <p:nvSpPr>
          <p:cNvPr id="12" name="スライド番号プレースホルダ 11"/>
          <p:cNvSpPr>
            <a:spLocks noGrp="1"/>
          </p:cNvSpPr>
          <p:nvPr>
            <p:ph type="sldNum" sz="quarter" idx="12"/>
          </p:nvPr>
        </p:nvSpPr>
        <p:spPr/>
        <p:txBody>
          <a:bodyPr/>
          <a:lstStyle/>
          <a:p>
            <a:fld id="{13FBFF1B-062F-4521-92E7-67596752DA6C}" type="slidenum">
              <a:rPr kumimoji="1" lang="ja-JP" altLang="en-US" smtClean="0"/>
              <a:pPr/>
              <a:t>15</a:t>
            </a:fld>
            <a:endParaRPr kumimoji="1" lang="ja-JP"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0"/>
            <a:ext cx="5688632" cy="476672"/>
          </a:xfrm>
        </p:spPr>
        <p:txBody>
          <a:bodyPr>
            <a:normAutofit fontScale="90000"/>
          </a:bodyPr>
          <a:lstStyle/>
          <a:p>
            <a:r>
              <a:rPr kumimoji="1" lang="en-US" altLang="ja-JP" dirty="0" smtClean="0"/>
              <a:t>How influential?</a:t>
            </a:r>
            <a:endParaRPr kumimoji="1" lang="ja-JP" altLang="en-US" dirty="0"/>
          </a:p>
        </p:txBody>
      </p:sp>
      <p:pic>
        <p:nvPicPr>
          <p:cNvPr id="4" name="図 3"/>
          <p:cNvPicPr/>
          <p:nvPr/>
        </p:nvPicPr>
        <p:blipFill>
          <a:blip r:embed="rId2" cstate="print"/>
          <a:srcRect/>
          <a:stretch>
            <a:fillRect/>
          </a:stretch>
        </p:blipFill>
        <p:spPr bwMode="auto">
          <a:xfrm>
            <a:off x="0" y="692696"/>
            <a:ext cx="6444208" cy="2664296"/>
          </a:xfrm>
          <a:prstGeom prst="rect">
            <a:avLst/>
          </a:prstGeom>
          <a:solidFill>
            <a:schemeClr val="bg1"/>
          </a:solidFill>
          <a:ln w="9525">
            <a:noFill/>
            <a:miter lim="800000"/>
            <a:headEnd/>
            <a:tailEnd/>
          </a:ln>
        </p:spPr>
      </p:pic>
      <p:pic>
        <p:nvPicPr>
          <p:cNvPr id="17410" name="Picture 2"/>
          <p:cNvPicPr>
            <a:picLocks noChangeAspect="1" noChangeArrowheads="1"/>
          </p:cNvPicPr>
          <p:nvPr/>
        </p:nvPicPr>
        <p:blipFill>
          <a:blip r:embed="rId3" cstate="print"/>
          <a:srcRect/>
          <a:stretch>
            <a:fillRect/>
          </a:stretch>
        </p:blipFill>
        <p:spPr bwMode="auto">
          <a:xfrm>
            <a:off x="0" y="3140968"/>
            <a:ext cx="6475211" cy="2715470"/>
          </a:xfrm>
          <a:prstGeom prst="rect">
            <a:avLst/>
          </a:prstGeom>
          <a:solidFill>
            <a:schemeClr val="bg1"/>
          </a:solidFill>
          <a:ln w="9525">
            <a:noFill/>
            <a:miter lim="800000"/>
            <a:headEnd/>
            <a:tailEnd/>
          </a:ln>
          <a:effectLst/>
        </p:spPr>
      </p:pic>
      <p:sp>
        <p:nvSpPr>
          <p:cNvPr id="7" name="角丸四角形吹き出し 6"/>
          <p:cNvSpPr/>
          <p:nvPr/>
        </p:nvSpPr>
        <p:spPr>
          <a:xfrm>
            <a:off x="6660232" y="1484784"/>
            <a:ext cx="2483768" cy="1728192"/>
          </a:xfrm>
          <a:prstGeom prst="wedgeRoundRectCallout">
            <a:avLst>
              <a:gd name="adj1" fmla="val -25678"/>
              <a:gd name="adj2" fmla="val 594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t>Objective of our meetings are to produce materials.</a:t>
            </a:r>
          </a:p>
          <a:p>
            <a:r>
              <a:rPr kumimoji="1" lang="en-US" altLang="ja-JP" dirty="0" smtClean="0"/>
              <a:t>We can participate if we produce materials.</a:t>
            </a:r>
            <a:endParaRPr kumimoji="1" lang="ja-JP" altLang="en-US" dirty="0"/>
          </a:p>
        </p:txBody>
      </p:sp>
      <p:sp>
        <p:nvSpPr>
          <p:cNvPr id="8" name="角丸四角形吹き出し 7"/>
          <p:cNvSpPr/>
          <p:nvPr/>
        </p:nvSpPr>
        <p:spPr>
          <a:xfrm>
            <a:off x="6444208" y="5373216"/>
            <a:ext cx="2699792" cy="1368152"/>
          </a:xfrm>
          <a:prstGeom prst="wedgeRoundRectCallout">
            <a:avLst>
              <a:gd name="adj1" fmla="val -15273"/>
              <a:gd name="adj2" fmla="val -597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t>Project is innovative and influential because it usually include new ideas for knowledge based S. </a:t>
            </a:r>
            <a:endParaRPr kumimoji="1" lang="ja-JP" altLang="en-US" dirty="0"/>
          </a:p>
        </p:txBody>
      </p:sp>
      <p:sp>
        <p:nvSpPr>
          <p:cNvPr id="9" name="スライド番号プレースホルダ 8"/>
          <p:cNvSpPr>
            <a:spLocks noGrp="1"/>
          </p:cNvSpPr>
          <p:nvPr>
            <p:ph type="sldNum" sz="quarter" idx="12"/>
          </p:nvPr>
        </p:nvSpPr>
        <p:spPr/>
        <p:txBody>
          <a:bodyPr/>
          <a:lstStyle/>
          <a:p>
            <a:fld id="{13FBFF1B-062F-4521-92E7-67596752DA6C}" type="slidenum">
              <a:rPr kumimoji="1" lang="ja-JP" altLang="en-US" smtClean="0"/>
              <a:pPr/>
              <a:t>16</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5" name="Picture 7"/>
          <p:cNvPicPr>
            <a:picLocks noChangeAspect="1" noChangeArrowheads="1"/>
          </p:cNvPicPr>
          <p:nvPr/>
        </p:nvPicPr>
        <p:blipFill>
          <a:blip r:embed="rId2" cstate="print"/>
          <a:srcRect/>
          <a:stretch>
            <a:fillRect/>
          </a:stretch>
        </p:blipFill>
        <p:spPr bwMode="auto">
          <a:xfrm>
            <a:off x="0" y="431800"/>
            <a:ext cx="9201150" cy="6426200"/>
          </a:xfrm>
          <a:prstGeom prst="rect">
            <a:avLst/>
          </a:prstGeom>
          <a:noFill/>
          <a:ln w="9525">
            <a:noFill/>
            <a:miter lim="800000"/>
            <a:headEnd/>
            <a:tailEnd/>
          </a:ln>
        </p:spPr>
      </p:pic>
      <p:sp>
        <p:nvSpPr>
          <p:cNvPr id="2" name="タイトル 1"/>
          <p:cNvSpPr>
            <a:spLocks noGrp="1"/>
          </p:cNvSpPr>
          <p:nvPr>
            <p:ph type="title"/>
          </p:nvPr>
        </p:nvSpPr>
        <p:spPr>
          <a:xfrm>
            <a:off x="467544" y="0"/>
            <a:ext cx="8229600" cy="404664"/>
          </a:xfrm>
        </p:spPr>
        <p:txBody>
          <a:bodyPr>
            <a:noAutofit/>
          </a:bodyPr>
          <a:lstStyle/>
          <a:p>
            <a:r>
              <a:rPr kumimoji="1" lang="en-US" altLang="ja-JP" sz="2400" dirty="0" smtClean="0"/>
              <a:t>Mexico Published Teacher Education Textbooks (2012) </a:t>
            </a:r>
            <a:endParaRPr kumimoji="1" lang="ja-JP" altLang="en-US" sz="2400" dirty="0"/>
          </a:p>
        </p:txBody>
      </p:sp>
      <p:sp>
        <p:nvSpPr>
          <p:cNvPr id="3" name="コンテンツ プレースホルダ 2"/>
          <p:cNvSpPr>
            <a:spLocks noGrp="1"/>
          </p:cNvSpPr>
          <p:nvPr>
            <p:ph idx="1"/>
          </p:nvPr>
        </p:nvSpPr>
        <p:spPr/>
        <p:txBody>
          <a:bodyPr/>
          <a:lstStyle/>
          <a:p>
            <a:endParaRPr kumimoji="1" lang="ja-JP" altLang="en-US"/>
          </a:p>
        </p:txBody>
      </p:sp>
      <p:pic>
        <p:nvPicPr>
          <p:cNvPr id="4" name="図 3"/>
          <p:cNvPicPr/>
          <p:nvPr/>
        </p:nvPicPr>
        <p:blipFill>
          <a:blip r:embed="rId3" cstate="print"/>
          <a:srcRect/>
          <a:stretch>
            <a:fillRect/>
          </a:stretch>
        </p:blipFill>
        <p:spPr bwMode="auto">
          <a:xfrm>
            <a:off x="1259632" y="548680"/>
            <a:ext cx="7884368" cy="5616624"/>
          </a:xfrm>
          <a:prstGeom prst="rect">
            <a:avLst/>
          </a:prstGeom>
          <a:noFill/>
          <a:ln w="9525">
            <a:noFill/>
            <a:miter lim="800000"/>
            <a:headEnd/>
            <a:tailEnd/>
          </a:ln>
        </p:spPr>
      </p:pic>
      <p:pic>
        <p:nvPicPr>
          <p:cNvPr id="27652" name="Picture 4"/>
          <p:cNvPicPr>
            <a:picLocks noChangeAspect="1" noChangeArrowheads="1"/>
          </p:cNvPicPr>
          <p:nvPr/>
        </p:nvPicPr>
        <p:blipFill>
          <a:blip r:embed="rId4" cstate="print"/>
          <a:srcRect/>
          <a:stretch>
            <a:fillRect/>
          </a:stretch>
        </p:blipFill>
        <p:spPr bwMode="auto">
          <a:xfrm>
            <a:off x="0" y="620687"/>
            <a:ext cx="8964488" cy="4172983"/>
          </a:xfrm>
          <a:prstGeom prst="rect">
            <a:avLst/>
          </a:prstGeom>
          <a:noFill/>
          <a:ln w="9525">
            <a:noFill/>
            <a:miter lim="800000"/>
            <a:headEnd/>
            <a:tailEnd/>
          </a:ln>
        </p:spPr>
      </p:pic>
      <p:grpSp>
        <p:nvGrpSpPr>
          <p:cNvPr id="20" name="グループ化 19"/>
          <p:cNvGrpSpPr/>
          <p:nvPr/>
        </p:nvGrpSpPr>
        <p:grpSpPr>
          <a:xfrm>
            <a:off x="888080" y="1340768"/>
            <a:ext cx="8255920" cy="3528392"/>
            <a:chOff x="888080" y="1340768"/>
            <a:chExt cx="8255920" cy="3528392"/>
          </a:xfrm>
        </p:grpSpPr>
        <p:sp>
          <p:nvSpPr>
            <p:cNvPr id="9" name="正方形/長方形 8"/>
            <p:cNvSpPr/>
            <p:nvPr/>
          </p:nvSpPr>
          <p:spPr>
            <a:xfrm>
              <a:off x="3491880" y="1340768"/>
              <a:ext cx="2160240" cy="36004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p:cNvCxnSpPr/>
            <p:nvPr/>
          </p:nvCxnSpPr>
          <p:spPr>
            <a:xfrm flipH="1">
              <a:off x="899592" y="1340768"/>
              <a:ext cx="2592288" cy="208823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899592" y="1628800"/>
              <a:ext cx="2592288" cy="32403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652120" y="1700808"/>
              <a:ext cx="3312368" cy="316835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5652120" y="1340768"/>
              <a:ext cx="3312368" cy="216024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7653" name="Picture 5"/>
            <p:cNvPicPr>
              <a:picLocks noChangeAspect="1" noChangeArrowheads="1"/>
            </p:cNvPicPr>
            <p:nvPr/>
          </p:nvPicPr>
          <p:blipFill>
            <a:blip r:embed="rId5" cstate="print"/>
            <a:srcRect/>
            <a:stretch>
              <a:fillRect/>
            </a:stretch>
          </p:blipFill>
          <p:spPr bwMode="auto">
            <a:xfrm>
              <a:off x="888080" y="3429000"/>
              <a:ext cx="8255920" cy="1417438"/>
            </a:xfrm>
            <a:prstGeom prst="rect">
              <a:avLst/>
            </a:prstGeom>
            <a:noFill/>
            <a:ln w="9525">
              <a:noFill/>
              <a:miter lim="800000"/>
              <a:headEnd/>
              <a:tailEnd/>
            </a:ln>
          </p:spPr>
        </p:pic>
        <p:sp>
          <p:nvSpPr>
            <p:cNvPr id="10" name="正方形/長方形 9"/>
            <p:cNvSpPr/>
            <p:nvPr/>
          </p:nvSpPr>
          <p:spPr>
            <a:xfrm>
              <a:off x="899592" y="3429000"/>
              <a:ext cx="8064896" cy="14401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p:cNvSpPr txBox="1"/>
          <p:nvPr/>
        </p:nvSpPr>
        <p:spPr>
          <a:xfrm>
            <a:off x="1331640" y="5013176"/>
            <a:ext cx="7812360" cy="1015663"/>
          </a:xfrm>
          <a:prstGeom prst="rect">
            <a:avLst/>
          </a:prstGeom>
          <a:solidFill>
            <a:schemeClr val="bg1"/>
          </a:solidFill>
        </p:spPr>
        <p:txBody>
          <a:bodyPr wrap="square" rtlCol="0">
            <a:spAutoFit/>
          </a:bodyPr>
          <a:lstStyle/>
          <a:p>
            <a:r>
              <a:rPr lang="en-US" altLang="ja-JP" sz="2000" dirty="0" smtClean="0"/>
              <a:t>In 2006, Ministry of Education (</a:t>
            </a:r>
            <a:r>
              <a:rPr lang="en-US" altLang="ja-JP" sz="2000" dirty="0" err="1" smtClean="0"/>
              <a:t>Secretaria</a:t>
            </a:r>
            <a:r>
              <a:rPr lang="en-US" altLang="ja-JP" sz="2000" dirty="0" smtClean="0"/>
              <a:t> de </a:t>
            </a:r>
            <a:r>
              <a:rPr lang="en-US" altLang="ja-JP" sz="2000" dirty="0" err="1" smtClean="0"/>
              <a:t>Educacion</a:t>
            </a:r>
            <a:r>
              <a:rPr lang="en-US" altLang="ja-JP" sz="2000" dirty="0" smtClean="0"/>
              <a:t> </a:t>
            </a:r>
            <a:r>
              <a:rPr lang="en-US" altLang="ja-JP" sz="2000" dirty="0" err="1" smtClean="0"/>
              <a:t>Publica</a:t>
            </a:r>
            <a:r>
              <a:rPr lang="en-US" altLang="ja-JP" sz="2000" dirty="0" smtClean="0"/>
              <a:t>), Mexico,  participated APEC Lesson Study Project and in 2008, began to collaborate with University of Tsukuba.</a:t>
            </a:r>
            <a:endParaRPr kumimoji="1" lang="ja-JP" altLang="en-US" sz="2000" dirty="0"/>
          </a:p>
        </p:txBody>
      </p:sp>
      <p:sp>
        <p:nvSpPr>
          <p:cNvPr id="22" name="テキスト ボックス 21"/>
          <p:cNvSpPr txBox="1"/>
          <p:nvPr/>
        </p:nvSpPr>
        <p:spPr>
          <a:xfrm>
            <a:off x="5364088" y="6237312"/>
            <a:ext cx="2664296" cy="523220"/>
          </a:xfrm>
          <a:prstGeom prst="rect">
            <a:avLst/>
          </a:prstGeom>
          <a:solidFill>
            <a:schemeClr val="bg1"/>
          </a:solidFill>
        </p:spPr>
        <p:txBody>
          <a:bodyPr wrap="square" rtlCol="0">
            <a:spAutoFit/>
          </a:bodyPr>
          <a:lstStyle/>
          <a:p>
            <a:r>
              <a:rPr kumimoji="1" lang="en-US" altLang="ja-JP" sz="2800" dirty="0" smtClean="0"/>
              <a:t>Total: 13 voles!!</a:t>
            </a:r>
            <a:endParaRPr kumimoji="1" lang="ja-JP" altLang="en-US" sz="2800" dirty="0"/>
          </a:p>
        </p:txBody>
      </p:sp>
      <p:sp>
        <p:nvSpPr>
          <p:cNvPr id="25" name="スライド番号プレースホルダ 24"/>
          <p:cNvSpPr>
            <a:spLocks noGrp="1"/>
          </p:cNvSpPr>
          <p:nvPr>
            <p:ph type="sldNum" sz="quarter" idx="12"/>
          </p:nvPr>
        </p:nvSpPr>
        <p:spPr/>
        <p:txBody>
          <a:bodyPr/>
          <a:lstStyle/>
          <a:p>
            <a:fld id="{13FBFF1B-062F-4521-92E7-67596752DA6C}" type="slidenum">
              <a:rPr kumimoji="1" lang="ja-JP" altLang="en-US" smtClean="0"/>
              <a:pPr/>
              <a:t>17</a:t>
            </a:fld>
            <a:endParaRPr kumimoji="1" lang="ja-JP" altLang="en-US" dirty="0"/>
          </a:p>
        </p:txBody>
      </p:sp>
      <p:sp>
        <p:nvSpPr>
          <p:cNvPr id="19" name="正方形/長方形 18"/>
          <p:cNvSpPr/>
          <p:nvPr/>
        </p:nvSpPr>
        <p:spPr>
          <a:xfrm>
            <a:off x="2411760" y="3789040"/>
            <a:ext cx="864096" cy="28803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fade">
                                      <p:cBhvr>
                                        <p:cTn id="12" dur="5000"/>
                                        <p:tgtEl>
                                          <p:spTgt spid="2765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229600" cy="548680"/>
          </a:xfrm>
        </p:spPr>
        <p:txBody>
          <a:bodyPr>
            <a:normAutofit/>
          </a:bodyPr>
          <a:lstStyle/>
          <a:p>
            <a:r>
              <a:rPr lang="en-US" altLang="ja-JP" sz="2800" dirty="0" smtClean="0"/>
              <a:t>Developing Sharable Content for LS in APEC</a:t>
            </a:r>
            <a:endParaRPr kumimoji="1" lang="ja-JP" altLang="en-US" sz="2800" dirty="0"/>
          </a:p>
        </p:txBody>
      </p:sp>
      <p:sp>
        <p:nvSpPr>
          <p:cNvPr id="3" name="コンテンツ プレースホルダ 2"/>
          <p:cNvSpPr>
            <a:spLocks noGrp="1"/>
          </p:cNvSpPr>
          <p:nvPr>
            <p:ph idx="1"/>
          </p:nvPr>
        </p:nvSpPr>
        <p:spPr>
          <a:xfrm>
            <a:off x="-36512" y="908720"/>
            <a:ext cx="8784976" cy="2160240"/>
          </a:xfrm>
        </p:spPr>
        <p:txBody>
          <a:bodyPr>
            <a:normAutofit/>
          </a:bodyPr>
          <a:lstStyle/>
          <a:p>
            <a:pPr>
              <a:buNone/>
            </a:pPr>
            <a:r>
              <a:rPr lang="en-US" altLang="ja-JP" sz="1600" dirty="0" smtClean="0"/>
              <a:t>Well-known achievements in LSP-network: </a:t>
            </a:r>
          </a:p>
          <a:p>
            <a:pPr>
              <a:buFont typeface="Wingdings" pitchFamily="2" charset="2"/>
              <a:buChar char="Ø"/>
            </a:pPr>
            <a:r>
              <a:rPr lang="en-US" altLang="ja-JP" sz="1600" dirty="0" smtClean="0"/>
              <a:t>Singapore Textbooks adapted to Brunei and Chile</a:t>
            </a:r>
          </a:p>
          <a:p>
            <a:pPr>
              <a:buFont typeface="Wingdings" pitchFamily="2" charset="2"/>
              <a:buChar char="Ø"/>
            </a:pPr>
            <a:r>
              <a:rPr kumimoji="1" lang="en-US" altLang="ja-JP" sz="1600" dirty="0" smtClean="0"/>
              <a:t>Japanese Textbooks adapted to Thailand and Mexico</a:t>
            </a:r>
          </a:p>
          <a:p>
            <a:pPr>
              <a:buFont typeface="Wingdings" pitchFamily="2" charset="2"/>
              <a:buChar char="Ø"/>
            </a:pPr>
            <a:r>
              <a:rPr lang="en-US" altLang="ja-JP" sz="1600" dirty="0" smtClean="0"/>
              <a:t>Australia developed source books from Japanese books.</a:t>
            </a:r>
          </a:p>
          <a:p>
            <a:pPr>
              <a:buFont typeface="Wingdings" pitchFamily="2" charset="2"/>
              <a:buChar char="Ø"/>
            </a:pPr>
            <a:r>
              <a:rPr lang="en-US" altLang="ja-JP" sz="1600" dirty="0" smtClean="0"/>
              <a:t>Chile established LS guide books with Japanese.</a:t>
            </a:r>
          </a:p>
          <a:p>
            <a:pPr>
              <a:buNone/>
            </a:pPr>
            <a:endParaRPr kumimoji="1" lang="ja-JP" altLang="en-US" dirty="0"/>
          </a:p>
        </p:txBody>
      </p:sp>
      <p:pic>
        <p:nvPicPr>
          <p:cNvPr id="4" name="図 3"/>
          <p:cNvPicPr/>
          <p:nvPr/>
        </p:nvPicPr>
        <p:blipFill>
          <a:blip r:embed="rId2" cstate="print"/>
          <a:srcRect/>
          <a:stretch>
            <a:fillRect/>
          </a:stretch>
        </p:blipFill>
        <p:spPr bwMode="auto">
          <a:xfrm>
            <a:off x="0" y="3284984"/>
            <a:ext cx="2555776" cy="3573015"/>
          </a:xfrm>
          <a:prstGeom prst="rect">
            <a:avLst/>
          </a:prstGeom>
          <a:noFill/>
          <a:ln w="9525">
            <a:noFill/>
            <a:miter lim="800000"/>
            <a:headEnd/>
            <a:tailEnd/>
          </a:ln>
        </p:spPr>
      </p:pic>
      <p:pic>
        <p:nvPicPr>
          <p:cNvPr id="5" name="図 4"/>
          <p:cNvPicPr/>
          <p:nvPr/>
        </p:nvPicPr>
        <p:blipFill>
          <a:blip r:embed="rId3" cstate="print"/>
          <a:srcRect/>
          <a:stretch>
            <a:fillRect/>
          </a:stretch>
        </p:blipFill>
        <p:spPr bwMode="auto">
          <a:xfrm>
            <a:off x="2516196" y="3284984"/>
            <a:ext cx="2487852" cy="3573016"/>
          </a:xfrm>
          <a:prstGeom prst="rect">
            <a:avLst/>
          </a:prstGeom>
          <a:noFill/>
          <a:ln w="9525">
            <a:noFill/>
            <a:miter lim="800000"/>
            <a:headEnd/>
            <a:tailEnd/>
          </a:ln>
        </p:spPr>
      </p:pic>
      <p:sp>
        <p:nvSpPr>
          <p:cNvPr id="6" name="スライド番号プレースホルダ 5"/>
          <p:cNvSpPr>
            <a:spLocks noGrp="1"/>
          </p:cNvSpPr>
          <p:nvPr>
            <p:ph type="sldNum" sz="quarter" idx="12"/>
          </p:nvPr>
        </p:nvSpPr>
        <p:spPr/>
        <p:txBody>
          <a:bodyPr/>
          <a:lstStyle/>
          <a:p>
            <a:fld id="{13FBFF1B-062F-4521-92E7-67596752DA6C}" type="slidenum">
              <a:rPr kumimoji="1" lang="ja-JP" altLang="en-US" smtClean="0"/>
              <a:pPr/>
              <a:t>18</a:t>
            </a:fld>
            <a:endParaRPr kumimoji="1" lang="ja-JP" altLang="en-US"/>
          </a:p>
        </p:txBody>
      </p:sp>
      <p:pic>
        <p:nvPicPr>
          <p:cNvPr id="7" name="図 6"/>
          <p:cNvPicPr/>
          <p:nvPr/>
        </p:nvPicPr>
        <p:blipFill>
          <a:blip r:embed="rId4" cstate="print"/>
          <a:srcRect/>
          <a:stretch>
            <a:fillRect/>
          </a:stretch>
        </p:blipFill>
        <p:spPr bwMode="auto">
          <a:xfrm>
            <a:off x="4932040" y="980728"/>
            <a:ext cx="4211960" cy="5877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87624" y="0"/>
            <a:ext cx="7056784" cy="980728"/>
          </a:xfrm>
        </p:spPr>
        <p:txBody>
          <a:bodyPr>
            <a:normAutofit fontScale="90000"/>
          </a:bodyPr>
          <a:lstStyle/>
          <a:p>
            <a:pPr algn="l"/>
            <a:r>
              <a:rPr kumimoji="1" lang="en-US" altLang="ja-JP" sz="2800" dirty="0" smtClean="0"/>
              <a:t>A Number of Lesson Study Guidebooks</a:t>
            </a:r>
            <a:br>
              <a:rPr kumimoji="1" lang="en-US" altLang="ja-JP" sz="2800" dirty="0" smtClean="0"/>
            </a:br>
            <a:r>
              <a:rPr kumimoji="1" lang="en-US" altLang="ja-JP" sz="2800" dirty="0" smtClean="0"/>
              <a:t>from APEC-Regional for the </a:t>
            </a:r>
            <a:r>
              <a:rPr lang="en-US" altLang="ja-JP" sz="2800" dirty="0" smtClean="0"/>
              <a:t>Worldwide use!</a:t>
            </a:r>
            <a:br>
              <a:rPr lang="en-US" altLang="ja-JP" sz="2800" dirty="0" smtClean="0"/>
            </a:br>
            <a:r>
              <a:rPr lang="en-US" altLang="ja-JP" sz="2800" dirty="0" smtClean="0">
                <a:solidFill>
                  <a:srgbClr val="4383D1"/>
                </a:solidFill>
              </a:rPr>
              <a:t>As well as OECD PISA books?!</a:t>
            </a:r>
            <a:endParaRPr kumimoji="1" lang="ja-JP" altLang="en-US" sz="2800" dirty="0">
              <a:solidFill>
                <a:srgbClr val="4383D1"/>
              </a:solidFill>
            </a:endParaRPr>
          </a:p>
        </p:txBody>
      </p:sp>
      <p:sp>
        <p:nvSpPr>
          <p:cNvPr id="4" name="スライド番号プレースホルダ 3"/>
          <p:cNvSpPr>
            <a:spLocks noGrp="1"/>
          </p:cNvSpPr>
          <p:nvPr>
            <p:ph type="sldNum" sz="quarter" idx="12"/>
          </p:nvPr>
        </p:nvSpPr>
        <p:spPr/>
        <p:txBody>
          <a:bodyPr/>
          <a:lstStyle/>
          <a:p>
            <a:fld id="{13FBFF1B-062F-4521-92E7-67596752DA6C}" type="slidenum">
              <a:rPr kumimoji="1" lang="ja-JP" altLang="en-US" smtClean="0"/>
              <a:pPr/>
              <a:t>19</a:t>
            </a:fld>
            <a:endParaRPr kumimoji="1" lang="ja-JP" altLang="en-US"/>
          </a:p>
        </p:txBody>
      </p:sp>
      <p:pic>
        <p:nvPicPr>
          <p:cNvPr id="8" name="図 7"/>
          <p:cNvPicPr/>
          <p:nvPr/>
        </p:nvPicPr>
        <p:blipFill>
          <a:blip r:embed="rId2" cstate="print"/>
          <a:srcRect/>
          <a:stretch>
            <a:fillRect/>
          </a:stretch>
        </p:blipFill>
        <p:spPr bwMode="auto">
          <a:xfrm>
            <a:off x="-72008" y="980728"/>
            <a:ext cx="7236296" cy="4608512"/>
          </a:xfrm>
          <a:prstGeom prst="rect">
            <a:avLst/>
          </a:prstGeom>
          <a:noFill/>
          <a:ln w="9525">
            <a:noFill/>
            <a:miter lim="800000"/>
            <a:headEnd/>
            <a:tailEnd/>
          </a:ln>
        </p:spPr>
      </p:pic>
      <p:sp>
        <p:nvSpPr>
          <p:cNvPr id="10" name="テキスト ボックス 9"/>
          <p:cNvSpPr txBox="1"/>
          <p:nvPr/>
        </p:nvSpPr>
        <p:spPr>
          <a:xfrm>
            <a:off x="0" y="3573016"/>
            <a:ext cx="1656184" cy="1569660"/>
          </a:xfrm>
          <a:prstGeom prst="rect">
            <a:avLst/>
          </a:prstGeom>
          <a:solidFill>
            <a:schemeClr val="bg1"/>
          </a:solidFill>
        </p:spPr>
        <p:txBody>
          <a:bodyPr wrap="square" rtlCol="0">
            <a:spAutoFit/>
          </a:bodyPr>
          <a:lstStyle/>
          <a:p>
            <a:r>
              <a:rPr kumimoji="1" lang="en-US" altLang="ja-JP" sz="2400" dirty="0" smtClean="0"/>
              <a:t>APEC Lesson Study Book Serious</a:t>
            </a:r>
            <a:endParaRPr kumimoji="1" lang="ja-JP" altLang="en-US" sz="2400" dirty="0"/>
          </a:p>
        </p:txBody>
      </p:sp>
      <p:sp>
        <p:nvSpPr>
          <p:cNvPr id="5" name="角丸四角形吹き出し 4"/>
          <p:cNvSpPr/>
          <p:nvPr/>
        </p:nvSpPr>
        <p:spPr>
          <a:xfrm>
            <a:off x="0" y="5661248"/>
            <a:ext cx="9144000" cy="1196752"/>
          </a:xfrm>
          <a:prstGeom prst="wedgeRoundRectCallout">
            <a:avLst>
              <a:gd name="adj1" fmla="val 30886"/>
              <a:gd name="adj2" fmla="val -414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smtClean="0">
                <a:solidFill>
                  <a:srgbClr val="FFFF00"/>
                </a:solidFill>
              </a:rPr>
              <a:t>Established the influence of APEC lesson study project to the world</a:t>
            </a:r>
            <a:r>
              <a:rPr kumimoji="1" lang="en-US" altLang="ja-JP" sz="2000" dirty="0" smtClean="0"/>
              <a:t>: </a:t>
            </a:r>
          </a:p>
          <a:p>
            <a:r>
              <a:rPr lang="en-US" altLang="ja-JP" sz="2000" dirty="0" smtClean="0"/>
              <a:t>For example, the case of SEAMEO, </a:t>
            </a:r>
            <a:r>
              <a:rPr kumimoji="1" lang="en-US" altLang="ja-JP" sz="2000" dirty="0" smtClean="0"/>
              <a:t>SEAMEO </a:t>
            </a:r>
            <a:r>
              <a:rPr kumimoji="1" lang="en-US" altLang="ja-JP" sz="2000" dirty="0" err="1" smtClean="0"/>
              <a:t>Qitep</a:t>
            </a:r>
            <a:r>
              <a:rPr kumimoji="1" lang="en-US" altLang="ja-JP" sz="2000" dirty="0" smtClean="0"/>
              <a:t> in Math and SEAMEO RECSAM established Lesson Study course and developed Lesson Study guide books for teachers. </a:t>
            </a:r>
            <a:r>
              <a:rPr kumimoji="1" lang="en-US" altLang="ja-JP" sz="2000" dirty="0" err="1" smtClean="0"/>
              <a:t>Chelian</a:t>
            </a:r>
            <a:r>
              <a:rPr kumimoji="1" lang="en-US" altLang="ja-JP" sz="2000" dirty="0" smtClean="0"/>
              <a:t> books developed the book for Latin America.</a:t>
            </a:r>
            <a:endParaRPr kumimoji="1" lang="ja-JP" altLang="en-US" sz="2000" dirty="0"/>
          </a:p>
        </p:txBody>
      </p:sp>
      <p:pic>
        <p:nvPicPr>
          <p:cNvPr id="1027" name="Picture 3"/>
          <p:cNvPicPr>
            <a:picLocks noChangeAspect="1" noChangeArrowheads="1"/>
          </p:cNvPicPr>
          <p:nvPr/>
        </p:nvPicPr>
        <p:blipFill>
          <a:blip r:embed="rId3" cstate="print"/>
          <a:srcRect/>
          <a:stretch>
            <a:fillRect/>
          </a:stretch>
        </p:blipFill>
        <p:spPr bwMode="auto">
          <a:xfrm rot="1014694">
            <a:off x="5558885" y="1413804"/>
            <a:ext cx="3073400" cy="3975100"/>
          </a:xfrm>
          <a:prstGeom prst="rect">
            <a:avLst/>
          </a:prstGeom>
          <a:noFill/>
          <a:ln w="9525">
            <a:noFill/>
            <a:miter lim="800000"/>
            <a:headEnd/>
            <a:tailEnd/>
          </a:ln>
        </p:spPr>
      </p:pic>
      <p:pic>
        <p:nvPicPr>
          <p:cNvPr id="9" name="図 8"/>
          <p:cNvPicPr/>
          <p:nvPr/>
        </p:nvPicPr>
        <p:blipFill>
          <a:blip r:embed="rId4" cstate="print"/>
          <a:srcRect/>
          <a:stretch>
            <a:fillRect/>
          </a:stretch>
        </p:blipFill>
        <p:spPr bwMode="auto">
          <a:xfrm>
            <a:off x="3923928" y="3140968"/>
            <a:ext cx="5220072" cy="2448272"/>
          </a:xfrm>
          <a:prstGeom prst="rect">
            <a:avLst/>
          </a:prstGeom>
          <a:noFill/>
          <a:ln w="9525">
            <a:noFill/>
            <a:miter lim="800000"/>
            <a:headEnd/>
            <a:tailEnd/>
          </a:ln>
        </p:spPr>
      </p:pic>
      <p:sp>
        <p:nvSpPr>
          <p:cNvPr id="11" name="テキスト ボックス 10"/>
          <p:cNvSpPr txBox="1"/>
          <p:nvPr/>
        </p:nvSpPr>
        <p:spPr>
          <a:xfrm rot="1018594">
            <a:off x="5826424" y="2521181"/>
            <a:ext cx="2952328" cy="648072"/>
          </a:xfrm>
          <a:prstGeom prst="rect">
            <a:avLst/>
          </a:prstGeom>
          <a:solidFill>
            <a:schemeClr val="bg1"/>
          </a:solidFill>
        </p:spPr>
        <p:txBody>
          <a:bodyPr wrap="square" rtlCol="0">
            <a:spAutoFit/>
          </a:bodyPr>
          <a:lstStyle/>
          <a:p>
            <a:r>
              <a:rPr kumimoji="1" lang="en-US" altLang="ja-JP" dirty="0" smtClean="0"/>
              <a:t>Proposal from Latin America for Japanese Lesson Study</a:t>
            </a:r>
            <a:endParaRPr kumimoji="1" lang="ja-JP" altLang="en-US" dirty="0"/>
          </a:p>
        </p:txBody>
      </p:sp>
      <p:pic>
        <p:nvPicPr>
          <p:cNvPr id="1028" name="Picture 4"/>
          <p:cNvPicPr>
            <a:picLocks noChangeAspect="1" noChangeArrowheads="1"/>
          </p:cNvPicPr>
          <p:nvPr/>
        </p:nvPicPr>
        <p:blipFill>
          <a:blip r:embed="rId5" cstate="print"/>
          <a:srcRect/>
          <a:stretch>
            <a:fillRect/>
          </a:stretch>
        </p:blipFill>
        <p:spPr bwMode="auto">
          <a:xfrm>
            <a:off x="7092280" y="0"/>
            <a:ext cx="847802" cy="12687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077072"/>
            <a:ext cx="2699792" cy="2520280"/>
          </a:xfrm>
        </p:spPr>
        <p:txBody>
          <a:bodyPr/>
          <a:lstStyle/>
          <a:p>
            <a:pPr algn="l"/>
            <a:r>
              <a:rPr lang="en-US" altLang="ja-JP" sz="3200" dirty="0" err="1" smtClean="0"/>
              <a:t>Seoyi</a:t>
            </a:r>
            <a:r>
              <a:rPr lang="en-US" altLang="ja-JP" sz="3200" dirty="0" smtClean="0"/>
              <a:t> Elementary School </a:t>
            </a:r>
            <a:br>
              <a:rPr lang="en-US" altLang="ja-JP" sz="3200" dirty="0" smtClean="0"/>
            </a:br>
            <a:r>
              <a:rPr lang="ko-KR" altLang="en-US" sz="3200" dirty="0" smtClean="0"/>
              <a:t>감사합니다</a:t>
            </a:r>
            <a:endParaRPr kumimoji="1" lang="ja-JP" altLang="en-US" sz="3200" dirty="0"/>
          </a:p>
        </p:txBody>
      </p:sp>
      <p:sp>
        <p:nvSpPr>
          <p:cNvPr id="3" name="スライド番号プレースホルダ 2"/>
          <p:cNvSpPr>
            <a:spLocks noGrp="1"/>
          </p:cNvSpPr>
          <p:nvPr>
            <p:ph type="sldNum" sz="quarter" idx="12"/>
          </p:nvPr>
        </p:nvSpPr>
        <p:spPr/>
        <p:txBody>
          <a:bodyPr/>
          <a:lstStyle/>
          <a:p>
            <a:pPr>
              <a:defRPr/>
            </a:pPr>
            <a:fld id="{B1799D38-0A7B-4AA9-8E50-EA29D843E9FF}" type="slidenum">
              <a:rPr lang="en-US" altLang="ja-JP" smtClean="0"/>
              <a:pPr>
                <a:defRPr/>
              </a:pPr>
              <a:t>2</a:t>
            </a:fld>
            <a:endParaRPr lang="en-US" altLang="ja-JP"/>
          </a:p>
        </p:txBody>
      </p:sp>
      <p:pic>
        <p:nvPicPr>
          <p:cNvPr id="52227" name="Picture 3">
            <a:hlinkClick r:id="rId2" action="ppaction://hlinkfile"/>
          </p:cNvPr>
          <p:cNvPicPr>
            <a:picLocks noChangeAspect="1" noChangeArrowheads="1"/>
          </p:cNvPicPr>
          <p:nvPr/>
        </p:nvPicPr>
        <p:blipFill>
          <a:blip r:embed="rId3" cstate="print"/>
          <a:srcRect/>
          <a:stretch>
            <a:fillRect/>
          </a:stretch>
        </p:blipFill>
        <p:spPr bwMode="auto">
          <a:xfrm>
            <a:off x="0" y="0"/>
            <a:ext cx="5338750" cy="4005064"/>
          </a:xfrm>
          <a:prstGeom prst="rect">
            <a:avLst/>
          </a:prstGeom>
          <a:noFill/>
          <a:ln w="9525">
            <a:noFill/>
            <a:miter lim="800000"/>
            <a:headEnd/>
            <a:tailEnd/>
          </a:ln>
        </p:spPr>
      </p:pic>
      <p:pic>
        <p:nvPicPr>
          <p:cNvPr id="52228" name="Picture 4"/>
          <p:cNvPicPr>
            <a:picLocks noChangeAspect="1" noChangeArrowheads="1"/>
          </p:cNvPicPr>
          <p:nvPr/>
        </p:nvPicPr>
        <p:blipFill>
          <a:blip r:embed="rId4" cstate="print"/>
          <a:srcRect/>
          <a:stretch>
            <a:fillRect/>
          </a:stretch>
        </p:blipFill>
        <p:spPr bwMode="auto">
          <a:xfrm>
            <a:off x="2829941" y="2564904"/>
            <a:ext cx="6314059" cy="4446169"/>
          </a:xfrm>
          <a:prstGeom prst="rect">
            <a:avLst/>
          </a:prstGeom>
          <a:noFill/>
          <a:ln w="9525">
            <a:noFill/>
            <a:miter lim="800000"/>
            <a:headEnd/>
            <a:tailEnd/>
          </a:ln>
        </p:spPr>
      </p:pic>
      <p:sp>
        <p:nvSpPr>
          <p:cNvPr id="7" name="正方形/長方形 6"/>
          <p:cNvSpPr/>
          <p:nvPr/>
        </p:nvSpPr>
        <p:spPr>
          <a:xfrm>
            <a:off x="5364088" y="0"/>
            <a:ext cx="2088232" cy="461665"/>
          </a:xfrm>
          <a:prstGeom prst="rect">
            <a:avLst/>
          </a:prstGeom>
        </p:spPr>
        <p:txBody>
          <a:bodyPr wrap="square">
            <a:spAutoFit/>
          </a:bodyPr>
          <a:lstStyle/>
          <a:p>
            <a:r>
              <a:rPr lang="en-US" altLang="ja-JP" dirty="0" smtClean="0"/>
              <a:t>Phenomena!</a:t>
            </a:r>
          </a:p>
        </p:txBody>
      </p:sp>
      <p:pic>
        <p:nvPicPr>
          <p:cNvPr id="8" name="Picture 10" descr="C:\Users\Isoda\Pictures\isodaPhoto.jpg"/>
          <p:cNvPicPr>
            <a:picLocks noChangeAspect="1" noChangeArrowheads="1"/>
          </p:cNvPicPr>
          <p:nvPr/>
        </p:nvPicPr>
        <p:blipFill>
          <a:blip r:embed="rId5" cstate="print"/>
          <a:srcRect/>
          <a:stretch>
            <a:fillRect/>
          </a:stretch>
        </p:blipFill>
        <p:spPr bwMode="auto">
          <a:xfrm>
            <a:off x="7668344" y="1052736"/>
            <a:ext cx="1224136" cy="1554382"/>
          </a:xfrm>
          <a:prstGeom prst="rect">
            <a:avLst/>
          </a:prstGeom>
          <a:noFill/>
          <a:ln w="9525">
            <a:noFill/>
            <a:miter lim="800000"/>
            <a:headEnd/>
            <a:tailEnd/>
          </a:ln>
        </p:spPr>
      </p:pic>
      <p:sp>
        <p:nvSpPr>
          <p:cNvPr id="9" name="角丸四角形吹き出し 8"/>
          <p:cNvSpPr/>
          <p:nvPr/>
        </p:nvSpPr>
        <p:spPr bwMode="auto">
          <a:xfrm>
            <a:off x="4860032" y="0"/>
            <a:ext cx="2664296" cy="2780928"/>
          </a:xfrm>
          <a:prstGeom prst="wedgeRoundRectCallout">
            <a:avLst>
              <a:gd name="adj1" fmla="val 65367"/>
              <a:gd name="adj2" fmla="val 1378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kumimoji="0" lang="en-US" altLang="ja-JP" sz="2000" dirty="0" smtClean="0">
                <a:solidFill>
                  <a:srgbClr val="FFFF00"/>
                </a:solidFill>
                <a:latin typeface="Arial" charset="0"/>
                <a:ea typeface="Osaka" charset="-128"/>
              </a:rPr>
              <a:t>Mathematics is Universal Subject for 21</a:t>
            </a:r>
            <a:r>
              <a:rPr kumimoji="0" lang="en-US" altLang="ja-JP" sz="2000" baseline="30000" dirty="0" smtClean="0">
                <a:solidFill>
                  <a:srgbClr val="FFFF00"/>
                </a:solidFill>
                <a:latin typeface="Arial" charset="0"/>
                <a:ea typeface="Osaka" charset="-128"/>
              </a:rPr>
              <a:t>st</a:t>
            </a:r>
            <a:r>
              <a:rPr kumimoji="0" lang="en-US" altLang="ja-JP" sz="2000" dirty="0" smtClean="0">
                <a:solidFill>
                  <a:srgbClr val="FFFF00"/>
                </a:solidFill>
                <a:latin typeface="Arial" charset="0"/>
                <a:ea typeface="Osaka" charset="-128"/>
              </a:rPr>
              <a:t> C. Literacy on Knowledge Based Society!</a:t>
            </a:r>
          </a:p>
          <a:p>
            <a:pPr eaLnBrk="0" hangingPunct="0"/>
            <a:r>
              <a:rPr kumimoji="0" lang="en-US" altLang="ja-JP" sz="2000" dirty="0" smtClean="0">
                <a:solidFill>
                  <a:srgbClr val="FFFF00"/>
                </a:solidFill>
                <a:latin typeface="Arial" charset="0"/>
                <a:ea typeface="Osaka" charset="-128"/>
              </a:rPr>
              <a:t>The misconception also shared in economies!! </a:t>
            </a:r>
            <a:endParaRPr kumimoji="0" lang="ja-JP" altLang="en-US" sz="2000" b="0" i="0" u="none" strike="noStrike" cap="none" normalizeH="0" baseline="0" dirty="0" smtClean="0">
              <a:ln>
                <a:noFill/>
              </a:ln>
              <a:solidFill>
                <a:srgbClr val="FFFF00"/>
              </a:solidFill>
              <a:effectLst/>
              <a:latin typeface="Arial" charset="0"/>
              <a:ea typeface="Osaka"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778098"/>
          </a:xfrm>
        </p:spPr>
        <p:txBody>
          <a:bodyPr/>
          <a:lstStyle/>
          <a:p>
            <a:r>
              <a:rPr lang="en-US" altLang="ja-JP" dirty="0" smtClean="0"/>
              <a:t>6. </a:t>
            </a:r>
            <a:r>
              <a:rPr kumimoji="1" lang="en-US" altLang="ja-JP" dirty="0" smtClean="0"/>
              <a:t>Strengths and Weakness</a:t>
            </a:r>
            <a:endParaRPr kumimoji="1" lang="ja-JP" altLang="en-US" dirty="0"/>
          </a:p>
        </p:txBody>
      </p:sp>
      <p:sp>
        <p:nvSpPr>
          <p:cNvPr id="3" name="コンテンツ プレースホルダ 2"/>
          <p:cNvSpPr>
            <a:spLocks noGrp="1"/>
          </p:cNvSpPr>
          <p:nvPr>
            <p:ph idx="1"/>
          </p:nvPr>
        </p:nvSpPr>
        <p:spPr>
          <a:xfrm>
            <a:off x="0" y="764704"/>
            <a:ext cx="9144000" cy="6093296"/>
          </a:xfrm>
        </p:spPr>
        <p:txBody>
          <a:bodyPr>
            <a:normAutofit fontScale="77500" lnSpcReduction="20000"/>
          </a:bodyPr>
          <a:lstStyle/>
          <a:p>
            <a:pPr>
              <a:buFont typeface="Wingdings" pitchFamily="2" charset="2"/>
              <a:buChar char="Ø"/>
            </a:pPr>
            <a:r>
              <a:rPr lang="en-US" altLang="ja-JP" dirty="0" smtClean="0"/>
              <a:t>Strengths</a:t>
            </a:r>
            <a:endParaRPr lang="ja-JP" altLang="ja-JP" dirty="0"/>
          </a:p>
          <a:p>
            <a:pPr lvl="1">
              <a:buFont typeface="Wingdings" pitchFamily="2" charset="2"/>
              <a:buChar char="ü"/>
            </a:pPr>
            <a:r>
              <a:rPr lang="en-US" altLang="ja-JP" dirty="0" smtClean="0"/>
              <a:t>Mathematics is universal language which necessary for Engineering, Technology and Science, and every economy needs it for the economical development. </a:t>
            </a:r>
          </a:p>
          <a:p>
            <a:pPr lvl="1">
              <a:buFont typeface="Wingdings" pitchFamily="2" charset="2"/>
              <a:buChar char="ü"/>
            </a:pPr>
            <a:r>
              <a:rPr lang="en-US" altLang="ja-JP" dirty="0" smtClean="0"/>
              <a:t>We established the system for working </a:t>
            </a:r>
            <a:r>
              <a:rPr lang="en-US" altLang="ja-JP" dirty="0" err="1" smtClean="0"/>
              <a:t>togerther</a:t>
            </a:r>
            <a:r>
              <a:rPr lang="en-US" altLang="ja-JP" dirty="0" smtClean="0"/>
              <a:t>! Lesson </a:t>
            </a:r>
            <a:r>
              <a:rPr lang="en-US" altLang="ja-JP" dirty="0"/>
              <a:t>study network in Mathematics Education under HRDWG Education </a:t>
            </a:r>
            <a:r>
              <a:rPr lang="en-US" altLang="ja-JP" dirty="0" smtClean="0"/>
              <a:t>Network</a:t>
            </a:r>
            <a:endParaRPr lang="ja-JP" altLang="ja-JP" dirty="0"/>
          </a:p>
          <a:p>
            <a:pPr lvl="1">
              <a:buFont typeface="Wingdings" pitchFamily="2" charset="2"/>
              <a:buChar char="ü"/>
            </a:pPr>
            <a:r>
              <a:rPr lang="en-US" altLang="ja-JP" dirty="0" smtClean="0"/>
              <a:t>Producing </a:t>
            </a:r>
            <a:r>
              <a:rPr lang="en-US" altLang="ja-JP" dirty="0"/>
              <a:t>free re-producible e-textbook on the </a:t>
            </a:r>
            <a:r>
              <a:rPr lang="en-US" altLang="ja-JP" dirty="0" smtClean="0"/>
              <a:t>web.</a:t>
            </a:r>
            <a:endParaRPr lang="ja-JP" altLang="ja-JP" dirty="0" smtClean="0"/>
          </a:p>
          <a:p>
            <a:pPr>
              <a:buFont typeface="Wingdings" pitchFamily="2" charset="2"/>
              <a:buChar char="Ø"/>
            </a:pPr>
            <a:r>
              <a:rPr lang="en-US" altLang="ja-JP" dirty="0" smtClean="0"/>
              <a:t>Weakness</a:t>
            </a:r>
            <a:endParaRPr lang="ja-JP" altLang="ja-JP" dirty="0" smtClean="0"/>
          </a:p>
          <a:p>
            <a:pPr lvl="1">
              <a:buFont typeface="Wingdings" pitchFamily="2" charset="2"/>
              <a:buChar char="ü"/>
            </a:pPr>
            <a:r>
              <a:rPr lang="en-US" altLang="ja-JP" dirty="0" smtClean="0"/>
              <a:t>LSP Network is open for everyone </a:t>
            </a:r>
          </a:p>
          <a:p>
            <a:pPr lvl="1">
              <a:buNone/>
            </a:pPr>
            <a:r>
              <a:rPr lang="en-US" altLang="ja-JP" dirty="0" smtClean="0"/>
              <a:t>     however office working staffs and </a:t>
            </a:r>
          </a:p>
          <a:p>
            <a:pPr lvl="1">
              <a:buNone/>
            </a:pPr>
            <a:r>
              <a:rPr lang="en-US" altLang="ja-JP" dirty="0" smtClean="0"/>
              <a:t>     researchers have to change their </a:t>
            </a:r>
          </a:p>
          <a:p>
            <a:pPr lvl="1">
              <a:buNone/>
            </a:pPr>
            <a:r>
              <a:rPr lang="en-US" altLang="ja-JP" dirty="0" smtClean="0"/>
              <a:t>     mindsets to work likely as teachers </a:t>
            </a:r>
          </a:p>
          <a:p>
            <a:pPr lvl="1">
              <a:buNone/>
            </a:pPr>
            <a:r>
              <a:rPr lang="en-US" altLang="ja-JP" dirty="0" smtClean="0"/>
              <a:t>     depending on economies</a:t>
            </a:r>
            <a:endParaRPr lang="ja-JP" altLang="ja-JP" dirty="0" smtClean="0"/>
          </a:p>
          <a:p>
            <a:pPr lvl="1">
              <a:buFont typeface="Wingdings" pitchFamily="2" charset="2"/>
              <a:buChar char="ü"/>
            </a:pPr>
            <a:r>
              <a:rPr lang="en-US" altLang="ja-JP" dirty="0" smtClean="0"/>
              <a:t>LSP Network is trying to produce </a:t>
            </a:r>
          </a:p>
          <a:p>
            <a:pPr lvl="1">
              <a:buNone/>
            </a:pPr>
            <a:r>
              <a:rPr lang="en-US" altLang="ja-JP" dirty="0" smtClean="0"/>
              <a:t>     the activity to integrate both top </a:t>
            </a:r>
          </a:p>
          <a:p>
            <a:pPr lvl="1">
              <a:buNone/>
            </a:pPr>
            <a:r>
              <a:rPr lang="en-US" altLang="ja-JP" dirty="0" smtClean="0"/>
              <a:t>    down and bottom up approaches </a:t>
            </a:r>
          </a:p>
          <a:p>
            <a:pPr lvl="1">
              <a:buNone/>
            </a:pPr>
            <a:r>
              <a:rPr lang="en-US" altLang="ja-JP" dirty="0" smtClean="0"/>
              <a:t>     for educational innovation however </a:t>
            </a:r>
          </a:p>
          <a:p>
            <a:pPr lvl="1">
              <a:buNone/>
            </a:pPr>
            <a:r>
              <a:rPr lang="en-US" altLang="ja-JP" dirty="0" smtClean="0"/>
              <a:t>     need the efforts for integration.</a:t>
            </a:r>
            <a:endParaRPr lang="ja-JP" altLang="ja-JP" dirty="0" smtClean="0"/>
          </a:p>
          <a:p>
            <a:pPr>
              <a:buFont typeface="Wingdings" pitchFamily="2" charset="2"/>
              <a:buChar char="Ø"/>
            </a:pPr>
            <a:endParaRPr kumimoji="1" lang="ja-JP" altLang="en-US" dirty="0"/>
          </a:p>
        </p:txBody>
      </p:sp>
      <p:sp>
        <p:nvSpPr>
          <p:cNvPr id="4" name="スライド番号プレースホルダ 3"/>
          <p:cNvSpPr>
            <a:spLocks noGrp="1"/>
          </p:cNvSpPr>
          <p:nvPr>
            <p:ph type="sldNum" sz="quarter" idx="12"/>
          </p:nvPr>
        </p:nvSpPr>
        <p:spPr/>
        <p:txBody>
          <a:bodyPr/>
          <a:lstStyle/>
          <a:p>
            <a:fld id="{13FBFF1B-062F-4521-92E7-67596752DA6C}" type="slidenum">
              <a:rPr lang="ja-JP" altLang="en-US" smtClean="0"/>
              <a:pPr/>
              <a:t>20</a:t>
            </a:fld>
            <a:endParaRPr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417638"/>
          </a:xfrm>
        </p:spPr>
        <p:txBody>
          <a:bodyPr>
            <a:noAutofit/>
          </a:bodyPr>
          <a:lstStyle/>
          <a:p>
            <a:r>
              <a:rPr lang="en-US" altLang="ja-JP" sz="2400" dirty="0" smtClean="0"/>
              <a:t>Reference</a:t>
            </a:r>
            <a:r>
              <a:rPr lang="en-US" altLang="ja-JP" sz="2400" dirty="0" smtClean="0">
                <a:hlinkClick r:id="rId2"/>
              </a:rPr>
              <a:t/>
            </a:r>
            <a:br>
              <a:rPr lang="en-US" altLang="ja-JP" sz="2400" dirty="0" smtClean="0">
                <a:hlinkClick r:id="rId2"/>
              </a:rPr>
            </a:br>
            <a:r>
              <a:rPr lang="en-US" altLang="ja-JP" sz="2400" dirty="0" smtClean="0">
                <a:hlinkClick r:id="rId2"/>
              </a:rPr>
              <a:t>http://www.criced.tsukuba.ac.jp/math/apec/</a:t>
            </a:r>
            <a:r>
              <a:rPr lang="en-US" altLang="ja-JP" sz="2400" dirty="0" smtClean="0"/>
              <a:t/>
            </a:r>
            <a:br>
              <a:rPr lang="en-US" altLang="ja-JP" sz="2400" dirty="0" smtClean="0"/>
            </a:br>
            <a:r>
              <a:rPr lang="en-US" altLang="ja-JP" sz="2400" dirty="0" smtClean="0">
                <a:hlinkClick r:id="rId3"/>
              </a:rPr>
              <a:t> http://math-info.criced.tsukuba.ac.jp/museum/dbook_site/#e</a:t>
            </a:r>
            <a:endParaRPr kumimoji="1" lang="ja-JP" altLang="en-US" sz="2400" dirty="0"/>
          </a:p>
        </p:txBody>
      </p:sp>
      <p:sp>
        <p:nvSpPr>
          <p:cNvPr id="3" name="コンテンツ プレースホルダ 2"/>
          <p:cNvSpPr>
            <a:spLocks noGrp="1"/>
          </p:cNvSpPr>
          <p:nvPr>
            <p:ph idx="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13FBFF1B-062F-4521-92E7-67596752DA6C}" type="slidenum">
              <a:rPr lang="ja-JP" altLang="en-US" smtClean="0"/>
              <a:pPr/>
              <a:t>21</a:t>
            </a:fld>
            <a:endParaRPr lang="ja-JP" altLang="en-US"/>
          </a:p>
        </p:txBody>
      </p:sp>
      <p:pic>
        <p:nvPicPr>
          <p:cNvPr id="5" name="Picture 6" descr="http://www.criced.tsukuba.ac.jp/math/apec2006/apec.jpg"/>
          <p:cNvPicPr>
            <a:picLocks noChangeAspect="1" noChangeArrowheads="1"/>
          </p:cNvPicPr>
          <p:nvPr/>
        </p:nvPicPr>
        <p:blipFill>
          <a:blip r:embed="rId4" cstate="print"/>
          <a:srcRect/>
          <a:stretch>
            <a:fillRect/>
          </a:stretch>
        </p:blipFill>
        <p:spPr bwMode="auto">
          <a:xfrm>
            <a:off x="0" y="1281842"/>
            <a:ext cx="9144000" cy="557615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7427168" cy="504056"/>
          </a:xfrm>
        </p:spPr>
        <p:txBody>
          <a:bodyPr>
            <a:normAutofit fontScale="90000"/>
          </a:bodyPr>
          <a:lstStyle/>
          <a:p>
            <a:r>
              <a:rPr kumimoji="1" lang="en-US" altLang="ja-JP" dirty="0" smtClean="0">
                <a:solidFill>
                  <a:srgbClr val="4383D1"/>
                </a:solidFill>
              </a:rPr>
              <a:t>Acknowledgements</a:t>
            </a:r>
            <a:endParaRPr kumimoji="1" lang="ja-JP" altLang="en-US" dirty="0">
              <a:solidFill>
                <a:srgbClr val="4383D1"/>
              </a:solidFill>
            </a:endParaRPr>
          </a:p>
        </p:txBody>
      </p:sp>
      <p:sp>
        <p:nvSpPr>
          <p:cNvPr id="3" name="コンテンツ プレースホルダ 2"/>
          <p:cNvSpPr>
            <a:spLocks noGrp="1"/>
          </p:cNvSpPr>
          <p:nvPr>
            <p:ph idx="1"/>
          </p:nvPr>
        </p:nvSpPr>
        <p:spPr>
          <a:xfrm>
            <a:off x="-252536" y="1052737"/>
            <a:ext cx="4608512" cy="3960439"/>
          </a:xfrm>
        </p:spPr>
        <p:txBody>
          <a:bodyPr>
            <a:normAutofit fontScale="85000" lnSpcReduction="20000"/>
          </a:bodyPr>
          <a:lstStyle/>
          <a:p>
            <a:pPr>
              <a:buNone/>
            </a:pPr>
            <a:r>
              <a:rPr lang="en-US" altLang="ja-JP" sz="2000" dirty="0" smtClean="0">
                <a:solidFill>
                  <a:srgbClr val="4383D1"/>
                </a:solidFill>
              </a:rPr>
              <a:t>	Project overseers of LSPs are Masami </a:t>
            </a:r>
            <a:r>
              <a:rPr lang="en-US" altLang="ja-JP" sz="2000" dirty="0" err="1" smtClean="0">
                <a:solidFill>
                  <a:srgbClr val="4383D1"/>
                </a:solidFill>
              </a:rPr>
              <a:t>Isoda</a:t>
            </a:r>
            <a:r>
              <a:rPr lang="en-US" altLang="ja-JP" sz="2000" dirty="0" smtClean="0">
                <a:solidFill>
                  <a:srgbClr val="4383D1"/>
                </a:solidFill>
              </a:rPr>
              <a:t>, PhD and </a:t>
            </a:r>
            <a:r>
              <a:rPr lang="en-US" altLang="ja-JP" sz="2000" dirty="0" err="1" smtClean="0">
                <a:solidFill>
                  <a:srgbClr val="4383D1"/>
                </a:solidFill>
              </a:rPr>
              <a:t>Maitree</a:t>
            </a:r>
            <a:r>
              <a:rPr lang="en-US" altLang="ja-JP" sz="2000" dirty="0" smtClean="0">
                <a:solidFill>
                  <a:srgbClr val="4383D1"/>
                </a:solidFill>
              </a:rPr>
              <a:t> </a:t>
            </a:r>
            <a:r>
              <a:rPr lang="en-US" altLang="ja-JP" sz="2000" dirty="0" err="1" smtClean="0">
                <a:solidFill>
                  <a:srgbClr val="4383D1"/>
                </a:solidFill>
              </a:rPr>
              <a:t>Inprasitha</a:t>
            </a:r>
            <a:r>
              <a:rPr lang="en-US" altLang="ja-JP" sz="2000" dirty="0" smtClean="0">
                <a:solidFill>
                  <a:srgbClr val="4383D1"/>
                </a:solidFill>
              </a:rPr>
              <a:t>, PhD. </a:t>
            </a:r>
          </a:p>
          <a:p>
            <a:pPr>
              <a:buNone/>
            </a:pPr>
            <a:r>
              <a:rPr lang="en-US" altLang="ja-JP" sz="2000" dirty="0" smtClean="0">
                <a:solidFill>
                  <a:srgbClr val="4383D1"/>
                </a:solidFill>
              </a:rPr>
              <a:t>	</a:t>
            </a:r>
          </a:p>
          <a:p>
            <a:pPr>
              <a:buNone/>
            </a:pPr>
            <a:r>
              <a:rPr lang="en-US" altLang="ja-JP" sz="2000" dirty="0" smtClean="0">
                <a:solidFill>
                  <a:srgbClr val="4383D1"/>
                </a:solidFill>
              </a:rPr>
              <a:t>	LSPs are managed by the University of Tsukuba, Japan and </a:t>
            </a:r>
            <a:r>
              <a:rPr lang="en-US" altLang="ja-JP" sz="2000" dirty="0" err="1" smtClean="0">
                <a:solidFill>
                  <a:srgbClr val="4383D1"/>
                </a:solidFill>
              </a:rPr>
              <a:t>Khon</a:t>
            </a:r>
            <a:r>
              <a:rPr lang="en-US" altLang="ja-JP" sz="2000" dirty="0" smtClean="0">
                <a:solidFill>
                  <a:srgbClr val="4383D1"/>
                </a:solidFill>
              </a:rPr>
              <a:t> </a:t>
            </a:r>
            <a:r>
              <a:rPr lang="en-US" altLang="ja-JP" sz="2000" dirty="0" err="1" smtClean="0">
                <a:solidFill>
                  <a:srgbClr val="4383D1"/>
                </a:solidFill>
              </a:rPr>
              <a:t>Kaen</a:t>
            </a:r>
            <a:r>
              <a:rPr lang="en-US" altLang="ja-JP" sz="2000" dirty="0" smtClean="0">
                <a:solidFill>
                  <a:srgbClr val="4383D1"/>
                </a:solidFill>
              </a:rPr>
              <a:t> University, Thailand under the Ministry of Education, Culture, Sports, Science and Technology, Japan and Ministry of Education, Thailand. </a:t>
            </a:r>
          </a:p>
          <a:p>
            <a:pPr>
              <a:buNone/>
            </a:pPr>
            <a:endParaRPr lang="en-US" altLang="ja-JP" sz="2000" dirty="0" smtClean="0">
              <a:solidFill>
                <a:srgbClr val="4383D1"/>
              </a:solidFill>
            </a:endParaRPr>
          </a:p>
          <a:p>
            <a:pPr>
              <a:buNone/>
            </a:pPr>
            <a:r>
              <a:rPr lang="en-US" altLang="ja-JP" sz="2000" dirty="0" smtClean="0">
                <a:solidFill>
                  <a:srgbClr val="4383D1"/>
                </a:solidFill>
              </a:rPr>
              <a:t>	We, project overseers and all specialist from  economies, acknowledge to the cosponsoring, participating economies and APEC Secretariat for all of their support to the LSPs because our achievements are possible under their supports.</a:t>
            </a:r>
          </a:p>
          <a:p>
            <a:pPr algn="just">
              <a:buNone/>
            </a:pPr>
            <a:r>
              <a:rPr lang="en-US" altLang="ja-JP" sz="2000" dirty="0" smtClean="0">
                <a:solidFill>
                  <a:srgbClr val="4383D1"/>
                </a:solidFill>
              </a:rPr>
              <a:t>	</a:t>
            </a:r>
            <a:endParaRPr kumimoji="1" lang="en-US" altLang="ja-JP" sz="2000" dirty="0" smtClean="0">
              <a:solidFill>
                <a:srgbClr val="4383D1"/>
              </a:solidFill>
            </a:endParaRPr>
          </a:p>
          <a:p>
            <a:pPr algn="just">
              <a:buNone/>
            </a:pPr>
            <a:endParaRPr kumimoji="1" lang="ja-JP" altLang="en-US" sz="2000" dirty="0">
              <a:solidFill>
                <a:srgbClr val="4383D1"/>
              </a:solidFill>
            </a:endParaRPr>
          </a:p>
        </p:txBody>
      </p:sp>
      <p:sp>
        <p:nvSpPr>
          <p:cNvPr id="4" name="スライド番号プレースホルダ 3"/>
          <p:cNvSpPr>
            <a:spLocks noGrp="1"/>
          </p:cNvSpPr>
          <p:nvPr>
            <p:ph type="sldNum" sz="quarter" idx="12"/>
          </p:nvPr>
        </p:nvSpPr>
        <p:spPr/>
        <p:txBody>
          <a:bodyPr/>
          <a:lstStyle/>
          <a:p>
            <a:fld id="{13FBFF1B-062F-4521-92E7-67596752DA6C}" type="slidenum">
              <a:rPr lang="ja-JP" altLang="en-US" smtClean="0"/>
              <a:pPr/>
              <a:t>22</a:t>
            </a:fld>
            <a:endParaRPr lang="ja-JP" altLang="en-US"/>
          </a:p>
        </p:txBody>
      </p:sp>
      <p:sp>
        <p:nvSpPr>
          <p:cNvPr id="6" name="正方形/長方形 5"/>
          <p:cNvSpPr/>
          <p:nvPr/>
        </p:nvSpPr>
        <p:spPr>
          <a:xfrm>
            <a:off x="4283968" y="2492896"/>
            <a:ext cx="5328592"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748" name="Picture 4"/>
          <p:cNvPicPr>
            <a:picLocks noChangeAspect="1" noChangeArrowheads="1"/>
          </p:cNvPicPr>
          <p:nvPr/>
        </p:nvPicPr>
        <p:blipFill>
          <a:blip r:embed="rId2" cstate="print"/>
          <a:srcRect/>
          <a:stretch>
            <a:fillRect/>
          </a:stretch>
        </p:blipFill>
        <p:spPr bwMode="auto">
          <a:xfrm>
            <a:off x="4326215" y="1052736"/>
            <a:ext cx="4817784" cy="3744417"/>
          </a:xfrm>
          <a:prstGeom prst="rect">
            <a:avLst/>
          </a:prstGeom>
          <a:noFill/>
          <a:ln w="9525">
            <a:noFill/>
            <a:miter lim="800000"/>
            <a:headEnd/>
            <a:tailEnd/>
          </a:ln>
        </p:spPr>
      </p:pic>
      <p:pic>
        <p:nvPicPr>
          <p:cNvPr id="31746" name="Picture 2"/>
          <p:cNvPicPr>
            <a:picLocks noChangeAspect="1" noChangeArrowheads="1"/>
          </p:cNvPicPr>
          <p:nvPr/>
        </p:nvPicPr>
        <p:blipFill>
          <a:blip r:embed="rId3" cstate="print"/>
          <a:srcRect/>
          <a:stretch>
            <a:fillRect/>
          </a:stretch>
        </p:blipFill>
        <p:spPr bwMode="auto">
          <a:xfrm>
            <a:off x="-180528" y="5326597"/>
            <a:ext cx="10081120" cy="15314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3" cstate="print"/>
          <a:srcRect/>
          <a:stretch>
            <a:fillRect/>
          </a:stretch>
        </p:blipFill>
        <p:spPr bwMode="auto">
          <a:xfrm>
            <a:off x="-4537" y="3068960"/>
            <a:ext cx="9148537" cy="3789040"/>
          </a:xfrm>
          <a:prstGeom prst="rect">
            <a:avLst/>
          </a:prstGeom>
          <a:noFill/>
          <a:ln w="9525">
            <a:noFill/>
            <a:miter lim="800000"/>
            <a:headEnd/>
            <a:tailEnd/>
          </a:ln>
        </p:spPr>
      </p:pic>
      <p:pic>
        <p:nvPicPr>
          <p:cNvPr id="27650" name="Picture 2"/>
          <p:cNvPicPr>
            <a:picLocks noChangeAspect="1" noChangeArrowheads="1"/>
          </p:cNvPicPr>
          <p:nvPr/>
        </p:nvPicPr>
        <p:blipFill>
          <a:blip r:embed="rId4" cstate="print"/>
          <a:srcRect/>
          <a:stretch>
            <a:fillRect/>
          </a:stretch>
        </p:blipFill>
        <p:spPr bwMode="auto">
          <a:xfrm>
            <a:off x="0" y="1628800"/>
            <a:ext cx="3563888" cy="2287928"/>
          </a:xfrm>
          <a:prstGeom prst="rect">
            <a:avLst/>
          </a:prstGeom>
          <a:noFill/>
          <a:ln w="9525">
            <a:noFill/>
            <a:miter lim="800000"/>
            <a:headEnd/>
            <a:tailEnd/>
          </a:ln>
        </p:spPr>
      </p:pic>
      <p:pic>
        <p:nvPicPr>
          <p:cNvPr id="27649" name="Picture 1"/>
          <p:cNvPicPr>
            <a:picLocks noChangeAspect="1" noChangeArrowheads="1"/>
          </p:cNvPicPr>
          <p:nvPr/>
        </p:nvPicPr>
        <p:blipFill>
          <a:blip r:embed="rId5" cstate="print"/>
          <a:srcRect/>
          <a:stretch>
            <a:fillRect/>
          </a:stretch>
        </p:blipFill>
        <p:spPr bwMode="auto">
          <a:xfrm>
            <a:off x="4499992" y="0"/>
            <a:ext cx="4644008" cy="3230614"/>
          </a:xfrm>
          <a:prstGeom prst="rect">
            <a:avLst/>
          </a:prstGeom>
          <a:noFill/>
          <a:ln w="9525">
            <a:noFill/>
            <a:miter lim="800000"/>
            <a:headEnd/>
            <a:tailEnd/>
          </a:ln>
        </p:spPr>
      </p:pic>
      <p:sp>
        <p:nvSpPr>
          <p:cNvPr id="13316" name="タイトル 5"/>
          <p:cNvSpPr>
            <a:spLocks noGrp="1"/>
          </p:cNvSpPr>
          <p:nvPr>
            <p:ph type="title"/>
          </p:nvPr>
        </p:nvSpPr>
        <p:spPr>
          <a:xfrm>
            <a:off x="971600" y="0"/>
            <a:ext cx="3744416" cy="404664"/>
          </a:xfrm>
        </p:spPr>
        <p:txBody>
          <a:bodyPr>
            <a:normAutofit fontScale="90000"/>
          </a:bodyPr>
          <a:lstStyle/>
          <a:p>
            <a:pPr algn="l"/>
            <a:r>
              <a:rPr kumimoji="1" lang="en-US" altLang="ja-JP" sz="2400" dirty="0" smtClean="0">
                <a:latin typeface="Times New Roman" pitchFamily="18" charset="0"/>
                <a:cs typeface="Times New Roman" pitchFamily="18" charset="0"/>
              </a:rPr>
              <a:t>What is lesson study?</a:t>
            </a:r>
            <a:endParaRPr kumimoji="1" lang="ja-JP" altLang="en-US" sz="3200" dirty="0" smtClean="0">
              <a:latin typeface="Times New Roman" pitchFamily="18" charset="0"/>
              <a:cs typeface="Times New Roman" pitchFamily="18" charset="0"/>
            </a:endParaRPr>
          </a:p>
        </p:txBody>
      </p:sp>
      <p:grpSp>
        <p:nvGrpSpPr>
          <p:cNvPr id="2" name="グループ化 16"/>
          <p:cNvGrpSpPr>
            <a:grpSpLocks/>
          </p:cNvGrpSpPr>
          <p:nvPr/>
        </p:nvGrpSpPr>
        <p:grpSpPr bwMode="auto">
          <a:xfrm>
            <a:off x="2412032" y="3024336"/>
            <a:ext cx="4679950" cy="3233738"/>
            <a:chOff x="2267745" y="2283418"/>
            <a:chExt cx="4680520" cy="3233814"/>
          </a:xfrm>
        </p:grpSpPr>
        <p:sp>
          <p:nvSpPr>
            <p:cNvPr id="13328" name="二等辺三角形 14"/>
            <p:cNvSpPr>
              <a:spLocks noChangeArrowheads="1"/>
            </p:cNvSpPr>
            <p:nvPr/>
          </p:nvSpPr>
          <p:spPr bwMode="auto">
            <a:xfrm rot="10800000">
              <a:off x="2267745" y="2283418"/>
              <a:ext cx="4680520" cy="3233814"/>
            </a:xfrm>
            <a:prstGeom prst="triangle">
              <a:avLst>
                <a:gd name="adj" fmla="val 50000"/>
              </a:avLst>
            </a:prstGeom>
            <a:solidFill>
              <a:srgbClr val="FFFFFF"/>
            </a:solidFill>
            <a:ln w="9525" algn="ctr">
              <a:solidFill>
                <a:schemeClr val="tx1"/>
              </a:solidFill>
              <a:round/>
              <a:headEnd/>
              <a:tailEnd/>
            </a:ln>
          </p:spPr>
          <p:txBody>
            <a:bodyPr/>
            <a:lstStyle/>
            <a:p>
              <a:pPr eaLnBrk="0" hangingPunct="0"/>
              <a:endParaRPr kumimoji="0" lang="ja-JP" altLang="en-US"/>
            </a:p>
          </p:txBody>
        </p:sp>
        <p:sp>
          <p:nvSpPr>
            <p:cNvPr id="13329" name="テキスト ボックス 15"/>
            <p:cNvSpPr txBox="1">
              <a:spLocks noChangeArrowheads="1"/>
            </p:cNvSpPr>
            <p:nvPr/>
          </p:nvSpPr>
          <p:spPr bwMode="auto">
            <a:xfrm>
              <a:off x="3564047" y="2499447"/>
              <a:ext cx="2088671" cy="1569697"/>
            </a:xfrm>
            <a:prstGeom prst="rect">
              <a:avLst/>
            </a:prstGeom>
            <a:noFill/>
            <a:ln w="9525">
              <a:noFill/>
              <a:miter lim="800000"/>
              <a:headEnd/>
              <a:tailEnd/>
            </a:ln>
          </p:spPr>
          <p:txBody>
            <a:bodyPr wrap="square">
              <a:spAutoFit/>
            </a:bodyPr>
            <a:lstStyle/>
            <a:p>
              <a:pPr algn="ctr"/>
              <a:r>
                <a:rPr lang="en-US" altLang="ja-JP" sz="3200" b="1" dirty="0"/>
                <a:t>Lesson </a:t>
              </a:r>
            </a:p>
            <a:p>
              <a:pPr algn="ctr"/>
              <a:r>
                <a:rPr lang="en-US" altLang="ja-JP" sz="3200" b="1" dirty="0" smtClean="0"/>
                <a:t>Study</a:t>
              </a:r>
            </a:p>
            <a:p>
              <a:pPr algn="ctr"/>
              <a:r>
                <a:rPr lang="en-US" altLang="ja-JP" sz="3200" b="1" dirty="0" smtClean="0">
                  <a:latin typeface="Times New Roman" pitchFamily="18" charset="0"/>
                  <a:cs typeface="Times New Roman" pitchFamily="18" charset="0"/>
                </a:rPr>
                <a:t>(Theme)</a:t>
              </a:r>
              <a:endParaRPr lang="ja-JP" altLang="en-US" sz="3200" b="1" dirty="0"/>
            </a:p>
          </p:txBody>
        </p:sp>
      </p:grpSp>
      <p:sp>
        <p:nvSpPr>
          <p:cNvPr id="13" name="角丸四角形 12"/>
          <p:cNvSpPr>
            <a:spLocks noChangeArrowheads="1"/>
          </p:cNvSpPr>
          <p:nvPr/>
        </p:nvSpPr>
        <p:spPr bwMode="auto">
          <a:xfrm>
            <a:off x="5796359" y="2780928"/>
            <a:ext cx="2232025" cy="864096"/>
          </a:xfrm>
          <a:prstGeom prst="roundRect">
            <a:avLst>
              <a:gd name="adj" fmla="val 16667"/>
            </a:avLst>
          </a:prstGeom>
          <a:solidFill>
            <a:srgbClr val="FFFFFF"/>
          </a:solidFill>
          <a:ln w="9525" algn="ctr">
            <a:solidFill>
              <a:schemeClr val="tx1"/>
            </a:solidFill>
            <a:round/>
            <a:headEnd/>
            <a:tailEnd/>
          </a:ln>
        </p:spPr>
        <p:txBody>
          <a:bodyPr/>
          <a:lstStyle/>
          <a:p>
            <a:pPr algn="ctr" eaLnBrk="0" hangingPunct="0"/>
            <a:r>
              <a:rPr kumimoji="0" lang="en-US" altLang="ja-JP" dirty="0"/>
              <a:t>Participating </a:t>
            </a:r>
            <a:r>
              <a:rPr kumimoji="0" lang="en-US" altLang="ja-JP" dirty="0" smtClean="0"/>
              <a:t>Teachers</a:t>
            </a:r>
            <a:endParaRPr kumimoji="0" lang="ja-JP" altLang="en-US" dirty="0"/>
          </a:p>
        </p:txBody>
      </p:sp>
      <p:sp>
        <p:nvSpPr>
          <p:cNvPr id="13322" name="角丸四角形 10"/>
          <p:cNvSpPr>
            <a:spLocks noChangeArrowheads="1"/>
          </p:cNvSpPr>
          <p:nvPr/>
        </p:nvSpPr>
        <p:spPr bwMode="auto">
          <a:xfrm>
            <a:off x="1691680" y="4940548"/>
            <a:ext cx="6840760" cy="1917452"/>
          </a:xfrm>
          <a:prstGeom prst="roundRect">
            <a:avLst>
              <a:gd name="adj" fmla="val 16667"/>
            </a:avLst>
          </a:prstGeom>
          <a:solidFill>
            <a:srgbClr val="FFFFFF"/>
          </a:solidFill>
          <a:ln w="9525" algn="ctr">
            <a:solidFill>
              <a:schemeClr val="tx1"/>
            </a:solidFill>
            <a:round/>
            <a:headEnd/>
            <a:tailEnd/>
          </a:ln>
        </p:spPr>
        <p:txBody>
          <a:bodyPr/>
          <a:lstStyle/>
          <a:p>
            <a:pPr eaLnBrk="0" hangingPunct="0"/>
            <a:endParaRPr kumimoji="0" lang="en-US" altLang="ja-JP" dirty="0" smtClean="0"/>
          </a:p>
          <a:p>
            <a:pPr eaLnBrk="0" hangingPunct="0"/>
            <a:endParaRPr kumimoji="0" lang="en-US" altLang="ja-JP" dirty="0" smtClean="0"/>
          </a:p>
          <a:p>
            <a:pPr eaLnBrk="0" hangingPunct="0"/>
            <a:endParaRPr kumimoji="0" lang="en-US" altLang="ja-JP" dirty="0" smtClean="0"/>
          </a:p>
        </p:txBody>
      </p:sp>
      <p:grpSp>
        <p:nvGrpSpPr>
          <p:cNvPr id="3" name="グループ化 9"/>
          <p:cNvGrpSpPr>
            <a:grpSpLocks/>
          </p:cNvGrpSpPr>
          <p:nvPr/>
        </p:nvGrpSpPr>
        <p:grpSpPr bwMode="auto">
          <a:xfrm>
            <a:off x="2989478" y="5114179"/>
            <a:ext cx="4025630" cy="1061945"/>
            <a:chOff x="1259632" y="792088"/>
            <a:chExt cx="3960827" cy="1450857"/>
          </a:xfrm>
        </p:grpSpPr>
        <p:sp>
          <p:nvSpPr>
            <p:cNvPr id="13324" name="二等辺三角形 8"/>
            <p:cNvSpPr>
              <a:spLocks noChangeArrowheads="1"/>
            </p:cNvSpPr>
            <p:nvPr/>
          </p:nvSpPr>
          <p:spPr bwMode="auto">
            <a:xfrm>
              <a:off x="2123728" y="1008112"/>
              <a:ext cx="1296144" cy="936104"/>
            </a:xfrm>
            <a:prstGeom prst="triangle">
              <a:avLst>
                <a:gd name="adj" fmla="val 50000"/>
              </a:avLst>
            </a:prstGeom>
            <a:solidFill>
              <a:schemeClr val="bg1"/>
            </a:solidFill>
            <a:ln w="9525" algn="ctr">
              <a:solidFill>
                <a:schemeClr val="tx1"/>
              </a:solidFill>
              <a:round/>
              <a:headEnd/>
              <a:tailEnd/>
            </a:ln>
          </p:spPr>
          <p:txBody>
            <a:bodyPr/>
            <a:lstStyle/>
            <a:p>
              <a:pPr eaLnBrk="0" hangingPunct="0"/>
              <a:endParaRPr kumimoji="0" lang="ja-JP" altLang="en-US"/>
            </a:p>
          </p:txBody>
        </p:sp>
        <p:sp>
          <p:nvSpPr>
            <p:cNvPr id="13325" name="テキスト ボックス 5"/>
            <p:cNvSpPr txBox="1">
              <a:spLocks noChangeArrowheads="1"/>
            </p:cNvSpPr>
            <p:nvPr/>
          </p:nvSpPr>
          <p:spPr bwMode="auto">
            <a:xfrm>
              <a:off x="2051719" y="792088"/>
              <a:ext cx="1944229" cy="514752"/>
            </a:xfrm>
            <a:prstGeom prst="rect">
              <a:avLst/>
            </a:prstGeom>
            <a:solidFill>
              <a:schemeClr val="bg1"/>
            </a:solidFill>
            <a:ln w="9525">
              <a:solidFill>
                <a:schemeClr val="accent1"/>
              </a:solidFill>
              <a:miter lim="800000"/>
              <a:headEnd/>
              <a:tailEnd/>
            </a:ln>
          </p:spPr>
          <p:txBody>
            <a:bodyPr wrap="square">
              <a:spAutoFit/>
            </a:bodyPr>
            <a:lstStyle/>
            <a:p>
              <a:r>
                <a:rPr lang="en-US" altLang="ja-JP" dirty="0" smtClean="0"/>
                <a:t>Teacher</a:t>
              </a:r>
              <a:endParaRPr lang="ja-JP" altLang="en-US" dirty="0"/>
            </a:p>
          </p:txBody>
        </p:sp>
        <p:sp>
          <p:nvSpPr>
            <p:cNvPr id="13326" name="テキスト ボックス 6"/>
            <p:cNvSpPr txBox="1">
              <a:spLocks noChangeArrowheads="1"/>
            </p:cNvSpPr>
            <p:nvPr/>
          </p:nvSpPr>
          <p:spPr bwMode="auto">
            <a:xfrm>
              <a:off x="1259632" y="1728192"/>
              <a:ext cx="1368152" cy="514753"/>
            </a:xfrm>
            <a:prstGeom prst="rect">
              <a:avLst/>
            </a:prstGeom>
            <a:solidFill>
              <a:schemeClr val="bg1"/>
            </a:solidFill>
            <a:ln w="9525">
              <a:solidFill>
                <a:schemeClr val="accent1"/>
              </a:solidFill>
              <a:miter lim="800000"/>
              <a:headEnd/>
              <a:tailEnd/>
            </a:ln>
          </p:spPr>
          <p:txBody>
            <a:bodyPr>
              <a:spAutoFit/>
            </a:bodyPr>
            <a:lstStyle/>
            <a:p>
              <a:r>
                <a:rPr lang="en-US" altLang="ja-JP" dirty="0" smtClean="0"/>
                <a:t>Children</a:t>
              </a:r>
            </a:p>
          </p:txBody>
        </p:sp>
        <p:sp>
          <p:nvSpPr>
            <p:cNvPr id="13327" name="テキスト ボックス 7"/>
            <p:cNvSpPr txBox="1">
              <a:spLocks noChangeArrowheads="1"/>
            </p:cNvSpPr>
            <p:nvPr/>
          </p:nvSpPr>
          <p:spPr bwMode="auto">
            <a:xfrm>
              <a:off x="2915816" y="1728191"/>
              <a:ext cx="2304643" cy="514753"/>
            </a:xfrm>
            <a:prstGeom prst="rect">
              <a:avLst/>
            </a:prstGeom>
            <a:solidFill>
              <a:schemeClr val="bg1"/>
            </a:solidFill>
            <a:ln w="9525">
              <a:solidFill>
                <a:schemeClr val="accent1"/>
              </a:solidFill>
              <a:miter lim="800000"/>
              <a:headEnd/>
              <a:tailEnd/>
            </a:ln>
          </p:spPr>
          <p:txBody>
            <a:bodyPr wrap="square">
              <a:spAutoFit/>
            </a:bodyPr>
            <a:lstStyle/>
            <a:p>
              <a:r>
                <a:rPr lang="en-US" altLang="ja-JP" dirty="0"/>
                <a:t>Subject </a:t>
              </a:r>
              <a:r>
                <a:rPr lang="en-US" altLang="ja-JP" dirty="0" smtClean="0"/>
                <a:t>Matter</a:t>
              </a:r>
            </a:p>
          </p:txBody>
        </p:sp>
      </p:grpSp>
      <p:sp>
        <p:nvSpPr>
          <p:cNvPr id="14" name="角丸四角形 13"/>
          <p:cNvSpPr>
            <a:spLocks noChangeArrowheads="1"/>
          </p:cNvSpPr>
          <p:nvPr/>
        </p:nvSpPr>
        <p:spPr bwMode="auto">
          <a:xfrm>
            <a:off x="1547664" y="2708920"/>
            <a:ext cx="2304256" cy="908720"/>
          </a:xfrm>
          <a:prstGeom prst="roundRect">
            <a:avLst>
              <a:gd name="adj" fmla="val 16667"/>
            </a:avLst>
          </a:prstGeom>
          <a:solidFill>
            <a:srgbClr val="FFFFFF"/>
          </a:solidFill>
          <a:ln w="9525" algn="ctr">
            <a:solidFill>
              <a:schemeClr val="tx1"/>
            </a:solidFill>
            <a:round/>
            <a:headEnd/>
            <a:tailEnd/>
          </a:ln>
        </p:spPr>
        <p:txBody>
          <a:bodyPr/>
          <a:lstStyle/>
          <a:p>
            <a:pPr eaLnBrk="0" hangingPunct="0"/>
            <a:r>
              <a:rPr kumimoji="0" lang="en-US" altLang="ja-JP" dirty="0" smtClean="0"/>
              <a:t>Established T</a:t>
            </a:r>
          </a:p>
          <a:p>
            <a:pPr eaLnBrk="0" hangingPunct="0"/>
            <a:r>
              <a:rPr kumimoji="0" lang="ja-JP" altLang="en-US" dirty="0" smtClean="0"/>
              <a:t>⇔ </a:t>
            </a:r>
            <a:r>
              <a:rPr kumimoji="0" lang="en-US" altLang="ja-JP" dirty="0" smtClean="0"/>
              <a:t>Practical T.</a:t>
            </a:r>
          </a:p>
        </p:txBody>
      </p:sp>
      <p:sp>
        <p:nvSpPr>
          <p:cNvPr id="19" name="正方形/長方形 18"/>
          <p:cNvSpPr/>
          <p:nvPr/>
        </p:nvSpPr>
        <p:spPr>
          <a:xfrm>
            <a:off x="0" y="548680"/>
            <a:ext cx="4427984" cy="1107996"/>
          </a:xfrm>
          <a:prstGeom prst="rect">
            <a:avLst/>
          </a:prstGeom>
        </p:spPr>
        <p:txBody>
          <a:bodyPr wrap="square">
            <a:spAutoFit/>
          </a:bodyPr>
          <a:lstStyle/>
          <a:p>
            <a:r>
              <a:rPr lang="en-US" altLang="ja-JP" sz="1200" dirty="0" smtClean="0"/>
              <a:t>1)</a:t>
            </a:r>
            <a:r>
              <a:rPr lang="ja-JP" altLang="en-US" sz="1200" dirty="0" smtClean="0"/>
              <a:t>　</a:t>
            </a:r>
            <a:r>
              <a:rPr lang="en-US" altLang="ja-JP" sz="1200" dirty="0" smtClean="0"/>
              <a:t>Plan, Do, Discussion-Reflection (Check</a:t>
            </a:r>
            <a:r>
              <a:rPr lang="ja-JP" altLang="en-US" sz="1200" dirty="0" smtClean="0"/>
              <a:t> </a:t>
            </a:r>
            <a:r>
              <a:rPr lang="en-US" altLang="ja-JP" sz="1200" dirty="0" smtClean="0"/>
              <a:t>and Act ) cycle for improvement</a:t>
            </a:r>
          </a:p>
          <a:p>
            <a:r>
              <a:rPr lang="en-US" altLang="ja-JP" sz="1400" dirty="0" smtClean="0"/>
              <a:t>2)</a:t>
            </a:r>
            <a:r>
              <a:rPr lang="ja-JP" altLang="en-US" sz="1400" dirty="0" smtClean="0"/>
              <a:t>　</a:t>
            </a:r>
            <a:r>
              <a:rPr lang="en-US" altLang="ja-JP" sz="1400" dirty="0" smtClean="0"/>
              <a:t>Theorization of </a:t>
            </a:r>
            <a:r>
              <a:rPr lang="en-US" altLang="zh-TW" sz="1400" dirty="0" smtClean="0"/>
              <a:t>PCK as for the theory for math-education</a:t>
            </a:r>
          </a:p>
          <a:p>
            <a:r>
              <a:rPr lang="en-US" altLang="ja-JP" sz="1400" dirty="0" smtClean="0"/>
              <a:t>3)</a:t>
            </a:r>
            <a:r>
              <a:rPr lang="ja-JP" altLang="en-US" sz="1400" dirty="0" smtClean="0"/>
              <a:t>　</a:t>
            </a:r>
            <a:r>
              <a:rPr lang="en-US" altLang="ja-JP" sz="1400" dirty="0" smtClean="0"/>
              <a:t>Reproductive science for better practice</a:t>
            </a:r>
          </a:p>
        </p:txBody>
      </p:sp>
      <p:sp>
        <p:nvSpPr>
          <p:cNvPr id="22" name="正方形/長方形 21"/>
          <p:cNvSpPr/>
          <p:nvPr/>
        </p:nvSpPr>
        <p:spPr>
          <a:xfrm>
            <a:off x="1907704" y="6237312"/>
            <a:ext cx="6624736" cy="646331"/>
          </a:xfrm>
          <a:prstGeom prst="rect">
            <a:avLst/>
          </a:prstGeom>
        </p:spPr>
        <p:txBody>
          <a:bodyPr wrap="square">
            <a:spAutoFit/>
          </a:bodyPr>
          <a:lstStyle/>
          <a:p>
            <a:pPr eaLnBrk="0" hangingPunct="0"/>
            <a:r>
              <a:rPr kumimoji="0" lang="en-US" altLang="ja-JP" sz="1800" dirty="0" smtClean="0"/>
              <a:t>Various phenomena as for the better practice and examples for designing practical theory</a:t>
            </a:r>
            <a:endParaRPr kumimoji="0" lang="ja-JP" altLang="en-US" sz="1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322" grpId="0" animBg="1"/>
      <p:bldP spid="14"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Administrator\My Documents\My Pictures\理科１.jpg"/>
          <p:cNvPicPr>
            <a:picLocks noChangeAspect="1" noChangeArrowheads="1"/>
          </p:cNvPicPr>
          <p:nvPr/>
        </p:nvPicPr>
        <p:blipFill>
          <a:blip r:embed="rId3" cstate="print"/>
          <a:srcRect/>
          <a:stretch>
            <a:fillRect/>
          </a:stretch>
        </p:blipFill>
        <p:spPr bwMode="auto">
          <a:xfrm>
            <a:off x="0" y="3000375"/>
            <a:ext cx="9144000" cy="6858000"/>
          </a:xfrm>
          <a:prstGeom prst="rect">
            <a:avLst/>
          </a:prstGeom>
          <a:noFill/>
          <a:ln w="9525">
            <a:noFill/>
            <a:miter lim="800000"/>
            <a:headEnd/>
            <a:tailEnd/>
          </a:ln>
        </p:spPr>
      </p:pic>
      <p:pic>
        <p:nvPicPr>
          <p:cNvPr id="13315" name="Picture 3" descr="C:\Documents and Settings\Administrator\My Documents\My Pictures\理科２.jpg"/>
          <p:cNvPicPr>
            <a:picLocks noChangeAspect="1" noChangeArrowheads="1"/>
          </p:cNvPicPr>
          <p:nvPr/>
        </p:nvPicPr>
        <p:blipFill>
          <a:blip r:embed="rId4" cstate="print"/>
          <a:srcRect/>
          <a:stretch>
            <a:fillRect/>
          </a:stretch>
        </p:blipFill>
        <p:spPr bwMode="auto">
          <a:xfrm>
            <a:off x="4668838" y="0"/>
            <a:ext cx="4475162" cy="3357563"/>
          </a:xfrm>
          <a:prstGeom prst="rect">
            <a:avLst/>
          </a:prstGeom>
          <a:noFill/>
          <a:ln w="9525">
            <a:noFill/>
            <a:miter lim="800000"/>
            <a:headEnd/>
            <a:tailEnd/>
          </a:ln>
        </p:spPr>
      </p:pic>
      <p:sp>
        <p:nvSpPr>
          <p:cNvPr id="13316" name="タイトル 5"/>
          <p:cNvSpPr>
            <a:spLocks noGrp="1"/>
          </p:cNvSpPr>
          <p:nvPr>
            <p:ph type="title"/>
          </p:nvPr>
        </p:nvSpPr>
        <p:spPr>
          <a:xfrm>
            <a:off x="1043608" y="99392"/>
            <a:ext cx="4860032" cy="521296"/>
          </a:xfrm>
        </p:spPr>
        <p:txBody>
          <a:bodyPr>
            <a:normAutofit fontScale="90000"/>
          </a:bodyPr>
          <a:lstStyle/>
          <a:p>
            <a:pPr algn="l"/>
            <a:r>
              <a:rPr lang="en-US" altLang="ja-JP" sz="2400" dirty="0" smtClean="0">
                <a:latin typeface="Times New Roman" pitchFamily="18" charset="0"/>
                <a:cs typeface="Times New Roman" pitchFamily="18" charset="0"/>
              </a:rPr>
              <a:t>1. Overview:</a:t>
            </a:r>
            <a:br>
              <a:rPr lang="en-US" altLang="ja-JP" sz="2400" dirty="0" smtClean="0">
                <a:latin typeface="Times New Roman" pitchFamily="18" charset="0"/>
                <a:cs typeface="Times New Roman" pitchFamily="18" charset="0"/>
              </a:rPr>
            </a:br>
            <a:r>
              <a:rPr lang="en-US" altLang="ja-JP" sz="2400" dirty="0" smtClean="0">
                <a:latin typeface="Times New Roman" pitchFamily="18" charset="0"/>
                <a:cs typeface="Times New Roman" pitchFamily="18" charset="0"/>
              </a:rPr>
              <a:t> </a:t>
            </a:r>
            <a:r>
              <a:rPr kumimoji="1" lang="en-US" altLang="ja-JP" sz="2400" dirty="0" smtClean="0">
                <a:latin typeface="Times New Roman" pitchFamily="18" charset="0"/>
                <a:cs typeface="Times New Roman" pitchFamily="18" charset="0"/>
              </a:rPr>
              <a:t>What is lesson study?</a:t>
            </a:r>
            <a:endParaRPr kumimoji="1" lang="ja-JP" altLang="en-US" sz="3200" dirty="0" smtClean="0">
              <a:latin typeface="Times New Roman" pitchFamily="18" charset="0"/>
              <a:cs typeface="Times New Roman" pitchFamily="18" charset="0"/>
            </a:endParaRPr>
          </a:p>
        </p:txBody>
      </p:sp>
      <p:grpSp>
        <p:nvGrpSpPr>
          <p:cNvPr id="2" name="グループ化 16"/>
          <p:cNvGrpSpPr>
            <a:grpSpLocks/>
          </p:cNvGrpSpPr>
          <p:nvPr/>
        </p:nvGrpSpPr>
        <p:grpSpPr bwMode="auto">
          <a:xfrm>
            <a:off x="2699792" y="2852936"/>
            <a:ext cx="4392190" cy="3089722"/>
            <a:chOff x="2267745" y="2283418"/>
            <a:chExt cx="4680520" cy="3233814"/>
          </a:xfrm>
        </p:grpSpPr>
        <p:sp>
          <p:nvSpPr>
            <p:cNvPr id="13328" name="二等辺三角形 14"/>
            <p:cNvSpPr>
              <a:spLocks noChangeArrowheads="1"/>
            </p:cNvSpPr>
            <p:nvPr/>
          </p:nvSpPr>
          <p:spPr bwMode="auto">
            <a:xfrm rot="10800000">
              <a:off x="2267745" y="2283418"/>
              <a:ext cx="4680520" cy="3233814"/>
            </a:xfrm>
            <a:prstGeom prst="triangle">
              <a:avLst>
                <a:gd name="adj" fmla="val 50000"/>
              </a:avLst>
            </a:prstGeom>
            <a:solidFill>
              <a:srgbClr val="FFFFFF"/>
            </a:solidFill>
            <a:ln w="9525" algn="ctr">
              <a:solidFill>
                <a:schemeClr val="tx1"/>
              </a:solidFill>
              <a:round/>
              <a:headEnd/>
              <a:tailEnd/>
            </a:ln>
          </p:spPr>
          <p:txBody>
            <a:bodyPr/>
            <a:lstStyle/>
            <a:p>
              <a:pPr eaLnBrk="0" hangingPunct="0"/>
              <a:endParaRPr kumimoji="0" lang="ja-JP" altLang="en-US"/>
            </a:p>
          </p:txBody>
        </p:sp>
        <p:sp>
          <p:nvSpPr>
            <p:cNvPr id="13329" name="テキスト ボックス 15"/>
            <p:cNvSpPr txBox="1">
              <a:spLocks noChangeArrowheads="1"/>
            </p:cNvSpPr>
            <p:nvPr/>
          </p:nvSpPr>
          <p:spPr bwMode="auto">
            <a:xfrm>
              <a:off x="3564047" y="2499447"/>
              <a:ext cx="2088671" cy="1569697"/>
            </a:xfrm>
            <a:prstGeom prst="rect">
              <a:avLst/>
            </a:prstGeom>
            <a:noFill/>
            <a:ln w="9525">
              <a:noFill/>
              <a:miter lim="800000"/>
              <a:headEnd/>
              <a:tailEnd/>
            </a:ln>
          </p:spPr>
          <p:txBody>
            <a:bodyPr wrap="square">
              <a:spAutoFit/>
            </a:bodyPr>
            <a:lstStyle/>
            <a:p>
              <a:pPr algn="ctr"/>
              <a:r>
                <a:rPr lang="en-US" altLang="ja-JP" sz="3200" b="1" dirty="0"/>
                <a:t>Lesson </a:t>
              </a:r>
            </a:p>
            <a:p>
              <a:pPr algn="ctr"/>
              <a:r>
                <a:rPr lang="en-US" altLang="ja-JP" sz="3200" b="1" dirty="0" smtClean="0"/>
                <a:t>Study</a:t>
              </a:r>
            </a:p>
            <a:p>
              <a:pPr algn="ctr"/>
              <a:r>
                <a:rPr lang="en-US" altLang="ja-JP" sz="3200" b="1" dirty="0" smtClean="0">
                  <a:latin typeface="Times New Roman" pitchFamily="18" charset="0"/>
                  <a:cs typeface="Times New Roman" pitchFamily="18" charset="0"/>
                </a:rPr>
                <a:t>(Theme)</a:t>
              </a:r>
              <a:endParaRPr lang="ja-JP" altLang="en-US" sz="3200" b="1" dirty="0"/>
            </a:p>
          </p:txBody>
        </p:sp>
      </p:grpSp>
      <p:sp>
        <p:nvSpPr>
          <p:cNvPr id="13" name="角丸四角形 12"/>
          <p:cNvSpPr>
            <a:spLocks noChangeArrowheads="1"/>
          </p:cNvSpPr>
          <p:nvPr/>
        </p:nvSpPr>
        <p:spPr bwMode="auto">
          <a:xfrm>
            <a:off x="5796136" y="2420888"/>
            <a:ext cx="2232025" cy="720080"/>
          </a:xfrm>
          <a:prstGeom prst="roundRect">
            <a:avLst>
              <a:gd name="adj" fmla="val 16667"/>
            </a:avLst>
          </a:prstGeom>
          <a:solidFill>
            <a:srgbClr val="FFFFFF"/>
          </a:solidFill>
          <a:ln w="9525" algn="ctr">
            <a:solidFill>
              <a:schemeClr val="tx1"/>
            </a:solidFill>
            <a:round/>
            <a:headEnd/>
            <a:tailEnd/>
          </a:ln>
        </p:spPr>
        <p:txBody>
          <a:bodyPr/>
          <a:lstStyle/>
          <a:p>
            <a:pPr algn="ctr" eaLnBrk="0" hangingPunct="0"/>
            <a:r>
              <a:rPr kumimoji="0" lang="en-US" altLang="ja-JP" dirty="0"/>
              <a:t>Participating </a:t>
            </a:r>
            <a:r>
              <a:rPr kumimoji="0" lang="en-US" altLang="ja-JP" dirty="0" smtClean="0"/>
              <a:t>Teachers</a:t>
            </a:r>
            <a:endParaRPr kumimoji="0" lang="ja-JP" altLang="en-US" dirty="0"/>
          </a:p>
        </p:txBody>
      </p:sp>
      <p:sp>
        <p:nvSpPr>
          <p:cNvPr id="13322" name="角丸四角形 10"/>
          <p:cNvSpPr>
            <a:spLocks noChangeArrowheads="1"/>
          </p:cNvSpPr>
          <p:nvPr/>
        </p:nvSpPr>
        <p:spPr bwMode="auto">
          <a:xfrm>
            <a:off x="1691680" y="4940548"/>
            <a:ext cx="6840760" cy="1917452"/>
          </a:xfrm>
          <a:prstGeom prst="roundRect">
            <a:avLst>
              <a:gd name="adj" fmla="val 16667"/>
            </a:avLst>
          </a:prstGeom>
          <a:solidFill>
            <a:srgbClr val="FFFFFF"/>
          </a:solidFill>
          <a:ln w="9525" algn="ctr">
            <a:solidFill>
              <a:schemeClr val="tx1"/>
            </a:solidFill>
            <a:round/>
            <a:headEnd/>
            <a:tailEnd/>
          </a:ln>
        </p:spPr>
        <p:txBody>
          <a:bodyPr/>
          <a:lstStyle/>
          <a:p>
            <a:pPr eaLnBrk="0" hangingPunct="0"/>
            <a:endParaRPr kumimoji="0" lang="en-US" altLang="ja-JP" dirty="0" smtClean="0"/>
          </a:p>
          <a:p>
            <a:pPr eaLnBrk="0" hangingPunct="0"/>
            <a:endParaRPr kumimoji="0" lang="en-US" altLang="ja-JP" dirty="0" smtClean="0"/>
          </a:p>
          <a:p>
            <a:pPr eaLnBrk="0" hangingPunct="0"/>
            <a:endParaRPr kumimoji="0" lang="en-US" altLang="ja-JP" dirty="0" smtClean="0"/>
          </a:p>
        </p:txBody>
      </p:sp>
      <p:grpSp>
        <p:nvGrpSpPr>
          <p:cNvPr id="3" name="グループ化 9"/>
          <p:cNvGrpSpPr>
            <a:grpSpLocks/>
          </p:cNvGrpSpPr>
          <p:nvPr/>
        </p:nvGrpSpPr>
        <p:grpSpPr bwMode="auto">
          <a:xfrm>
            <a:off x="2989478" y="5114179"/>
            <a:ext cx="3382722" cy="1061945"/>
            <a:chOff x="1259632" y="792088"/>
            <a:chExt cx="3328268" cy="1450857"/>
          </a:xfrm>
        </p:grpSpPr>
        <p:sp>
          <p:nvSpPr>
            <p:cNvPr id="13324" name="二等辺三角形 8"/>
            <p:cNvSpPr>
              <a:spLocks noChangeArrowheads="1"/>
            </p:cNvSpPr>
            <p:nvPr/>
          </p:nvSpPr>
          <p:spPr bwMode="auto">
            <a:xfrm>
              <a:off x="2123728" y="1008112"/>
              <a:ext cx="1296144" cy="936104"/>
            </a:xfrm>
            <a:prstGeom prst="triangle">
              <a:avLst>
                <a:gd name="adj" fmla="val 50000"/>
              </a:avLst>
            </a:prstGeom>
            <a:solidFill>
              <a:schemeClr val="bg1"/>
            </a:solidFill>
            <a:ln w="9525" algn="ctr">
              <a:solidFill>
                <a:schemeClr val="tx1"/>
              </a:solidFill>
              <a:round/>
              <a:headEnd/>
              <a:tailEnd/>
            </a:ln>
          </p:spPr>
          <p:txBody>
            <a:bodyPr/>
            <a:lstStyle/>
            <a:p>
              <a:pPr eaLnBrk="0" hangingPunct="0"/>
              <a:endParaRPr kumimoji="0" lang="ja-JP" altLang="en-US"/>
            </a:p>
          </p:txBody>
        </p:sp>
        <p:sp>
          <p:nvSpPr>
            <p:cNvPr id="13325" name="テキスト ボックス 5"/>
            <p:cNvSpPr txBox="1">
              <a:spLocks noChangeArrowheads="1"/>
            </p:cNvSpPr>
            <p:nvPr/>
          </p:nvSpPr>
          <p:spPr bwMode="auto">
            <a:xfrm>
              <a:off x="2051719" y="792088"/>
              <a:ext cx="1190054" cy="514752"/>
            </a:xfrm>
            <a:prstGeom prst="rect">
              <a:avLst/>
            </a:prstGeom>
            <a:solidFill>
              <a:schemeClr val="bg1"/>
            </a:solidFill>
            <a:ln w="9525">
              <a:solidFill>
                <a:schemeClr val="accent1"/>
              </a:solidFill>
              <a:miter lim="800000"/>
              <a:headEnd/>
              <a:tailEnd/>
            </a:ln>
          </p:spPr>
          <p:txBody>
            <a:bodyPr wrap="square">
              <a:spAutoFit/>
            </a:bodyPr>
            <a:lstStyle/>
            <a:p>
              <a:r>
                <a:rPr lang="en-US" altLang="ja-JP" dirty="0" smtClean="0"/>
                <a:t>Teacher</a:t>
              </a:r>
              <a:endParaRPr lang="ja-JP" altLang="en-US" dirty="0"/>
            </a:p>
          </p:txBody>
        </p:sp>
        <p:sp>
          <p:nvSpPr>
            <p:cNvPr id="13326" name="テキスト ボックス 6"/>
            <p:cNvSpPr txBox="1">
              <a:spLocks noChangeArrowheads="1"/>
            </p:cNvSpPr>
            <p:nvPr/>
          </p:nvSpPr>
          <p:spPr bwMode="auto">
            <a:xfrm>
              <a:off x="1259632" y="1728192"/>
              <a:ext cx="1131954" cy="514753"/>
            </a:xfrm>
            <a:prstGeom prst="rect">
              <a:avLst/>
            </a:prstGeom>
            <a:solidFill>
              <a:schemeClr val="bg1"/>
            </a:solidFill>
            <a:ln w="9525">
              <a:solidFill>
                <a:schemeClr val="accent1"/>
              </a:solidFill>
              <a:miter lim="800000"/>
              <a:headEnd/>
              <a:tailEnd/>
            </a:ln>
          </p:spPr>
          <p:txBody>
            <a:bodyPr wrap="square">
              <a:spAutoFit/>
            </a:bodyPr>
            <a:lstStyle/>
            <a:p>
              <a:r>
                <a:rPr lang="en-US" altLang="ja-JP" dirty="0" smtClean="0"/>
                <a:t>Children</a:t>
              </a:r>
            </a:p>
          </p:txBody>
        </p:sp>
        <p:sp>
          <p:nvSpPr>
            <p:cNvPr id="13327" name="テキスト ボックス 7"/>
            <p:cNvSpPr txBox="1">
              <a:spLocks noChangeArrowheads="1"/>
            </p:cNvSpPr>
            <p:nvPr/>
          </p:nvSpPr>
          <p:spPr bwMode="auto">
            <a:xfrm>
              <a:off x="2915816" y="1728191"/>
              <a:ext cx="1672084" cy="514753"/>
            </a:xfrm>
            <a:prstGeom prst="rect">
              <a:avLst/>
            </a:prstGeom>
            <a:solidFill>
              <a:schemeClr val="bg1"/>
            </a:solidFill>
            <a:ln w="9525">
              <a:solidFill>
                <a:schemeClr val="accent1"/>
              </a:solidFill>
              <a:miter lim="800000"/>
              <a:headEnd/>
              <a:tailEnd/>
            </a:ln>
          </p:spPr>
          <p:txBody>
            <a:bodyPr wrap="square">
              <a:spAutoFit/>
            </a:bodyPr>
            <a:lstStyle/>
            <a:p>
              <a:r>
                <a:rPr lang="en-US" altLang="ja-JP" dirty="0"/>
                <a:t>Subject </a:t>
              </a:r>
              <a:r>
                <a:rPr lang="en-US" altLang="ja-JP" dirty="0" smtClean="0"/>
                <a:t>Matter</a:t>
              </a:r>
            </a:p>
          </p:txBody>
        </p:sp>
      </p:grpSp>
      <p:sp>
        <p:nvSpPr>
          <p:cNvPr id="14" name="角丸四角形 13"/>
          <p:cNvSpPr>
            <a:spLocks noChangeArrowheads="1"/>
          </p:cNvSpPr>
          <p:nvPr/>
        </p:nvSpPr>
        <p:spPr bwMode="auto">
          <a:xfrm>
            <a:off x="1547664" y="2492896"/>
            <a:ext cx="2304256" cy="692696"/>
          </a:xfrm>
          <a:prstGeom prst="roundRect">
            <a:avLst>
              <a:gd name="adj" fmla="val 16667"/>
            </a:avLst>
          </a:prstGeom>
          <a:solidFill>
            <a:srgbClr val="FFFFFF"/>
          </a:solidFill>
          <a:ln w="9525" algn="ctr">
            <a:solidFill>
              <a:schemeClr val="tx1"/>
            </a:solidFill>
            <a:round/>
            <a:headEnd/>
            <a:tailEnd/>
          </a:ln>
        </p:spPr>
        <p:txBody>
          <a:bodyPr/>
          <a:lstStyle/>
          <a:p>
            <a:pPr eaLnBrk="0" hangingPunct="0"/>
            <a:r>
              <a:rPr kumimoji="0" lang="en-US" altLang="ja-JP" dirty="0" smtClean="0"/>
              <a:t>Curriculum Theory</a:t>
            </a:r>
          </a:p>
          <a:p>
            <a:pPr eaLnBrk="0" hangingPunct="0"/>
            <a:r>
              <a:rPr kumimoji="0" lang="en-US" altLang="ja-JP" dirty="0" smtClean="0"/>
              <a:t>Practical Theory</a:t>
            </a:r>
          </a:p>
        </p:txBody>
      </p:sp>
      <p:sp>
        <p:nvSpPr>
          <p:cNvPr id="19" name="正方形/長方形 18"/>
          <p:cNvSpPr/>
          <p:nvPr/>
        </p:nvSpPr>
        <p:spPr>
          <a:xfrm>
            <a:off x="251520" y="620688"/>
            <a:ext cx="4427984" cy="1938992"/>
          </a:xfrm>
          <a:prstGeom prst="rect">
            <a:avLst/>
          </a:prstGeom>
        </p:spPr>
        <p:txBody>
          <a:bodyPr wrap="square">
            <a:spAutoFit/>
          </a:bodyPr>
          <a:lstStyle/>
          <a:p>
            <a:r>
              <a:rPr lang="en-US" altLang="ja-JP" dirty="0" smtClean="0"/>
              <a:t>1)</a:t>
            </a:r>
            <a:r>
              <a:rPr lang="ja-JP" altLang="en-US" dirty="0" smtClean="0"/>
              <a:t>　</a:t>
            </a:r>
            <a:r>
              <a:rPr lang="en-US" altLang="ja-JP" dirty="0" smtClean="0"/>
              <a:t>Plan, Do, Discussion-Reflection (Check</a:t>
            </a:r>
            <a:r>
              <a:rPr lang="ja-JP" altLang="en-US" dirty="0" smtClean="0"/>
              <a:t> </a:t>
            </a:r>
            <a:r>
              <a:rPr lang="en-US" altLang="ja-JP" dirty="0" smtClean="0"/>
              <a:t>and Act ) cycle for improvement</a:t>
            </a:r>
          </a:p>
          <a:p>
            <a:r>
              <a:rPr lang="en-US" altLang="ja-JP" dirty="0" smtClean="0"/>
              <a:t>2)</a:t>
            </a:r>
            <a:r>
              <a:rPr lang="ja-JP" altLang="en-US" dirty="0" smtClean="0"/>
              <a:t>　</a:t>
            </a:r>
            <a:r>
              <a:rPr lang="en-US" altLang="ja-JP" dirty="0" smtClean="0"/>
              <a:t>Theorization of </a:t>
            </a:r>
            <a:r>
              <a:rPr lang="en-US" altLang="zh-TW" dirty="0" smtClean="0"/>
              <a:t>PCK as for the theory for math-education</a:t>
            </a:r>
          </a:p>
          <a:p>
            <a:r>
              <a:rPr lang="en-US" altLang="ja-JP" dirty="0" smtClean="0"/>
              <a:t>3)</a:t>
            </a:r>
            <a:r>
              <a:rPr lang="ja-JP" altLang="en-US" dirty="0" smtClean="0"/>
              <a:t>　</a:t>
            </a:r>
            <a:r>
              <a:rPr lang="en-US" altLang="ja-JP" sz="2400" dirty="0" smtClean="0"/>
              <a:t>Reproductive science for better practice</a:t>
            </a:r>
            <a:endParaRPr lang="en-US" altLang="ja-JP" dirty="0" smtClean="0"/>
          </a:p>
        </p:txBody>
      </p:sp>
      <p:sp>
        <p:nvSpPr>
          <p:cNvPr id="20" name="テキスト ボックス 19"/>
          <p:cNvSpPr txBox="1"/>
          <p:nvPr/>
        </p:nvSpPr>
        <p:spPr bwMode="auto">
          <a:xfrm>
            <a:off x="7884368" y="0"/>
            <a:ext cx="1008112" cy="1200329"/>
          </a:xfrm>
          <a:prstGeom prst="rect">
            <a:avLst/>
          </a:prstGeom>
          <a:noFill/>
          <a:ln w="9525">
            <a:noFill/>
            <a:miter lim="800000"/>
            <a:headEnd/>
            <a:tailEnd/>
          </a:ln>
        </p:spPr>
        <p:txBody>
          <a:bodyPr wrap="square" rtlCol="0">
            <a:spAutoFit/>
          </a:bodyPr>
          <a:lstStyle/>
          <a:p>
            <a:endParaRPr kumimoji="1" lang="ja-JP" altLang="en-US" sz="7200" b="1" dirty="0">
              <a:solidFill>
                <a:schemeClr val="bg1"/>
              </a:solidFill>
              <a:latin typeface="Times New Roman" pitchFamily="18" charset="0"/>
              <a:ea typeface="ＭＳ Ｐゴシック" pitchFamily="50" charset="-128"/>
              <a:cs typeface="Times New Roman" pitchFamily="18" charset="0"/>
            </a:endParaRPr>
          </a:p>
        </p:txBody>
      </p:sp>
      <p:sp>
        <p:nvSpPr>
          <p:cNvPr id="22" name="正方形/長方形 21"/>
          <p:cNvSpPr/>
          <p:nvPr/>
        </p:nvSpPr>
        <p:spPr>
          <a:xfrm>
            <a:off x="1907704" y="6237312"/>
            <a:ext cx="6624736" cy="646331"/>
          </a:xfrm>
          <a:prstGeom prst="rect">
            <a:avLst/>
          </a:prstGeom>
        </p:spPr>
        <p:txBody>
          <a:bodyPr wrap="square">
            <a:spAutoFit/>
          </a:bodyPr>
          <a:lstStyle/>
          <a:p>
            <a:pPr eaLnBrk="0" hangingPunct="0"/>
            <a:r>
              <a:rPr kumimoji="0" lang="en-US" altLang="ja-JP" sz="1800" dirty="0" smtClean="0"/>
              <a:t>Various phenomena as for the better practice and examples for designing practical theory</a:t>
            </a:r>
            <a:endParaRPr kumimoji="0" lang="ja-JP" altLang="en-US" sz="1800" dirty="0"/>
          </a:p>
        </p:txBody>
      </p:sp>
      <p:sp>
        <p:nvSpPr>
          <p:cNvPr id="23" name="テキスト ボックス 22"/>
          <p:cNvSpPr txBox="1"/>
          <p:nvPr/>
        </p:nvSpPr>
        <p:spPr>
          <a:xfrm>
            <a:off x="4932040" y="44624"/>
            <a:ext cx="3888432" cy="2308324"/>
          </a:xfrm>
          <a:prstGeom prst="rect">
            <a:avLst/>
          </a:prstGeom>
          <a:solidFill>
            <a:srgbClr val="002060"/>
          </a:solidFill>
        </p:spPr>
        <p:txBody>
          <a:bodyPr wrap="square" rtlCol="0">
            <a:spAutoFit/>
          </a:bodyPr>
          <a:lstStyle/>
          <a:p>
            <a:r>
              <a:rPr kumimoji="1" lang="en-US" altLang="ja-JP" sz="2400" dirty="0" smtClean="0">
                <a:solidFill>
                  <a:srgbClr val="FFFF00"/>
                </a:solidFill>
              </a:rPr>
              <a:t>Through LS, teachers enable to enjoy their life as teachers </a:t>
            </a:r>
            <a:r>
              <a:rPr lang="en-US" altLang="ja-JP" sz="2400" dirty="0" smtClean="0">
                <a:solidFill>
                  <a:srgbClr val="FFFF00"/>
                </a:solidFill>
              </a:rPr>
              <a:t>for </a:t>
            </a:r>
            <a:r>
              <a:rPr kumimoji="1" lang="en-US" altLang="ja-JP" sz="2400" dirty="0" smtClean="0">
                <a:solidFill>
                  <a:srgbClr val="FFFF00"/>
                </a:solidFill>
              </a:rPr>
              <a:t>themselves. </a:t>
            </a:r>
          </a:p>
          <a:p>
            <a:r>
              <a:rPr lang="en-US" altLang="ja-JP" sz="2400" dirty="0" smtClean="0">
                <a:solidFill>
                  <a:srgbClr val="FFFF00"/>
                </a:solidFill>
              </a:rPr>
              <a:t>LS is the b</a:t>
            </a:r>
            <a:r>
              <a:rPr kumimoji="1" lang="en-US" altLang="ja-JP" sz="2400" dirty="0" smtClean="0">
                <a:solidFill>
                  <a:srgbClr val="FFFF00"/>
                </a:solidFill>
              </a:rPr>
              <a:t>ottom up style innovation in Education from teachers.</a:t>
            </a:r>
            <a:endParaRPr kumimoji="1" lang="ja-JP" altLang="en-US" sz="2400" dirty="0">
              <a:solidFill>
                <a:srgbClr val="FFFF00"/>
              </a:solidFill>
            </a:endParaRPr>
          </a:p>
        </p:txBody>
      </p:sp>
      <p:sp>
        <p:nvSpPr>
          <p:cNvPr id="24" name="スライド番号プレースホルダ 23"/>
          <p:cNvSpPr>
            <a:spLocks noGrp="1"/>
          </p:cNvSpPr>
          <p:nvPr>
            <p:ph type="sldNum" sz="quarter" idx="12"/>
          </p:nvPr>
        </p:nvSpPr>
        <p:spPr/>
        <p:txBody>
          <a:bodyPr/>
          <a:lstStyle/>
          <a:p>
            <a:fld id="{13FBFF1B-062F-4521-92E7-67596752DA6C}" type="slidenum">
              <a:rPr kumimoji="1" lang="ja-JP" altLang="en-US" smtClean="0"/>
              <a:pPr/>
              <a:t>4</a:t>
            </a:fld>
            <a:endParaRPr kumimoji="1" lang="ja-JP" altLang="en-US"/>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600" y="0"/>
            <a:ext cx="7488832" cy="634082"/>
          </a:xfrm>
          <a:solidFill>
            <a:schemeClr val="bg1"/>
          </a:solidFill>
        </p:spPr>
        <p:txBody>
          <a:bodyPr>
            <a:noAutofit/>
          </a:bodyPr>
          <a:lstStyle/>
          <a:p>
            <a:r>
              <a:rPr lang="en-US" altLang="ja-JP" sz="2800" dirty="0" smtClean="0"/>
              <a:t>1.Overview: </a:t>
            </a:r>
            <a:r>
              <a:rPr kumimoji="1" lang="en-US" altLang="ja-JP" sz="2800" dirty="0" smtClean="0"/>
              <a:t>APEC Lesson Study Projects (LSPs)</a:t>
            </a:r>
            <a:endParaRPr kumimoji="1" lang="ja-JP" altLang="en-US" sz="2800" dirty="0"/>
          </a:p>
        </p:txBody>
      </p:sp>
      <p:sp>
        <p:nvSpPr>
          <p:cNvPr id="3" name="コンテンツ プレースホルダ 2"/>
          <p:cNvSpPr>
            <a:spLocks noGrp="1"/>
          </p:cNvSpPr>
          <p:nvPr>
            <p:ph idx="1"/>
          </p:nvPr>
        </p:nvSpPr>
        <p:spPr/>
        <p:txBody>
          <a:bodyPr/>
          <a:lstStyle/>
          <a:p>
            <a:endParaRPr kumimoji="1" lang="ja-JP" altLang="en-US"/>
          </a:p>
        </p:txBody>
      </p:sp>
      <p:pic>
        <p:nvPicPr>
          <p:cNvPr id="4" name="Picture 2" descr="授業風景"/>
          <p:cNvPicPr>
            <a:picLocks noChangeAspect="1" noChangeArrowheads="1"/>
          </p:cNvPicPr>
          <p:nvPr/>
        </p:nvPicPr>
        <p:blipFill>
          <a:blip r:embed="rId3" cstate="print"/>
          <a:srcRect/>
          <a:stretch>
            <a:fillRect/>
          </a:stretch>
        </p:blipFill>
        <p:spPr bwMode="auto">
          <a:xfrm>
            <a:off x="-324544" y="722834"/>
            <a:ext cx="5004048" cy="7352886"/>
          </a:xfrm>
          <a:prstGeom prst="rect">
            <a:avLst/>
          </a:prstGeom>
          <a:noFill/>
          <a:ln w="9525">
            <a:noFill/>
            <a:miter lim="800000"/>
            <a:headEnd/>
            <a:tailEnd/>
          </a:ln>
        </p:spPr>
      </p:pic>
      <p:pic>
        <p:nvPicPr>
          <p:cNvPr id="5" name="Picture 3" descr="授業風景"/>
          <p:cNvPicPr>
            <a:picLocks noChangeAspect="1" noChangeArrowheads="1"/>
          </p:cNvPicPr>
          <p:nvPr/>
        </p:nvPicPr>
        <p:blipFill>
          <a:blip r:embed="rId4" cstate="print"/>
          <a:srcRect/>
          <a:stretch>
            <a:fillRect/>
          </a:stretch>
        </p:blipFill>
        <p:spPr bwMode="auto">
          <a:xfrm>
            <a:off x="4644007" y="529085"/>
            <a:ext cx="5040561" cy="7724451"/>
          </a:xfrm>
          <a:prstGeom prst="rect">
            <a:avLst/>
          </a:prstGeom>
          <a:noFill/>
          <a:ln w="9525">
            <a:noFill/>
            <a:miter lim="800000"/>
            <a:headEnd/>
            <a:tailEnd/>
          </a:ln>
        </p:spPr>
      </p:pic>
      <p:sp>
        <p:nvSpPr>
          <p:cNvPr id="6" name="テキスト ボックス 5"/>
          <p:cNvSpPr txBox="1"/>
          <p:nvPr/>
        </p:nvSpPr>
        <p:spPr>
          <a:xfrm>
            <a:off x="0" y="4946392"/>
            <a:ext cx="2232248" cy="1938992"/>
          </a:xfrm>
          <a:prstGeom prst="rect">
            <a:avLst/>
          </a:prstGeom>
          <a:solidFill>
            <a:schemeClr val="bg1"/>
          </a:solidFill>
        </p:spPr>
        <p:txBody>
          <a:bodyPr wrap="square" rtlCol="0">
            <a:spAutoFit/>
          </a:bodyPr>
          <a:lstStyle/>
          <a:p>
            <a:r>
              <a:rPr kumimoji="1" lang="en-US" altLang="ja-JP" sz="2000" dirty="0" smtClean="0"/>
              <a:t>141 Years ago, Japanese began lesson study (LS)</a:t>
            </a:r>
            <a:r>
              <a:rPr lang="ja-JP" altLang="en-US" sz="2000" dirty="0" smtClean="0"/>
              <a:t> </a:t>
            </a:r>
            <a:r>
              <a:rPr kumimoji="1" lang="en-US" altLang="ja-JP" sz="2000" dirty="0" smtClean="0"/>
              <a:t>for Pestalozzi methods which was imported from USA.</a:t>
            </a:r>
            <a:endParaRPr kumimoji="1" lang="ja-JP" altLang="en-US" sz="2000" dirty="0"/>
          </a:p>
        </p:txBody>
      </p:sp>
      <p:pic>
        <p:nvPicPr>
          <p:cNvPr id="7" name="Picture 4" descr="17"/>
          <p:cNvPicPr>
            <a:picLocks noChangeAspect="1" noChangeArrowheads="1"/>
          </p:cNvPicPr>
          <p:nvPr/>
        </p:nvPicPr>
        <p:blipFill>
          <a:blip r:embed="rId5" cstate="print"/>
          <a:srcRect/>
          <a:stretch>
            <a:fillRect/>
          </a:stretch>
        </p:blipFill>
        <p:spPr bwMode="auto">
          <a:xfrm>
            <a:off x="2267744" y="1670899"/>
            <a:ext cx="3185143" cy="5214485"/>
          </a:xfrm>
          <a:prstGeom prst="rect">
            <a:avLst/>
          </a:prstGeom>
          <a:noFill/>
          <a:ln w="9525">
            <a:noFill/>
            <a:miter lim="800000"/>
            <a:headEnd/>
            <a:tailEnd/>
          </a:ln>
        </p:spPr>
      </p:pic>
      <p:pic>
        <p:nvPicPr>
          <p:cNvPr id="8" name="Picture 5" descr="17"/>
          <p:cNvPicPr>
            <a:picLocks noChangeAspect="1" noChangeArrowheads="1"/>
          </p:cNvPicPr>
          <p:nvPr/>
        </p:nvPicPr>
        <p:blipFill>
          <a:blip r:embed="rId6" cstate="print">
            <a:lum bright="12000" contrast="44000"/>
          </a:blip>
          <a:srcRect/>
          <a:stretch>
            <a:fillRect/>
          </a:stretch>
        </p:blipFill>
        <p:spPr bwMode="auto">
          <a:xfrm>
            <a:off x="5436096" y="1628800"/>
            <a:ext cx="3772409" cy="5229200"/>
          </a:xfrm>
          <a:prstGeom prst="rect">
            <a:avLst/>
          </a:prstGeom>
          <a:noFill/>
          <a:ln w="9525">
            <a:noFill/>
            <a:miter lim="800000"/>
            <a:headEnd/>
            <a:tailEnd/>
          </a:ln>
        </p:spPr>
      </p:pic>
      <p:sp>
        <p:nvSpPr>
          <p:cNvPr id="9" name="テキスト ボックス 8"/>
          <p:cNvSpPr txBox="1"/>
          <p:nvPr/>
        </p:nvSpPr>
        <p:spPr>
          <a:xfrm>
            <a:off x="3851920" y="685145"/>
            <a:ext cx="5256584" cy="1015663"/>
          </a:xfrm>
          <a:prstGeom prst="rect">
            <a:avLst/>
          </a:prstGeom>
          <a:solidFill>
            <a:schemeClr val="bg1"/>
          </a:solidFill>
        </p:spPr>
        <p:txBody>
          <a:bodyPr wrap="square" rtlCol="0">
            <a:spAutoFit/>
          </a:bodyPr>
          <a:lstStyle/>
          <a:p>
            <a:r>
              <a:rPr lang="en-US" altLang="ja-JP" sz="2000" dirty="0" smtClean="0"/>
              <a:t>At the end of 1990s, Scholars in USA established Japanese Style lesson study movement from USA and its influenced in World. </a:t>
            </a:r>
            <a:endParaRPr kumimoji="1" lang="ja-JP" altLang="en-US" sz="2000" dirty="0"/>
          </a:p>
        </p:txBody>
      </p:sp>
      <p:sp>
        <p:nvSpPr>
          <p:cNvPr id="10" name="テキスト ボックス 9"/>
          <p:cNvSpPr txBox="1"/>
          <p:nvPr/>
        </p:nvSpPr>
        <p:spPr>
          <a:xfrm>
            <a:off x="5580112" y="1628800"/>
            <a:ext cx="3528392" cy="5139869"/>
          </a:xfrm>
          <a:prstGeom prst="rect">
            <a:avLst/>
          </a:prstGeom>
          <a:solidFill>
            <a:schemeClr val="bg1"/>
          </a:solidFill>
        </p:spPr>
        <p:txBody>
          <a:bodyPr wrap="square" rtlCol="0">
            <a:spAutoFit/>
          </a:bodyPr>
          <a:lstStyle/>
          <a:p>
            <a:r>
              <a:rPr lang="en-US" altLang="ja-JP" sz="1400" dirty="0">
                <a:solidFill>
                  <a:schemeClr val="accent3">
                    <a:lumMod val="75000"/>
                  </a:schemeClr>
                </a:solidFill>
              </a:rPr>
              <a:t>&lt;</a:t>
            </a:r>
            <a:r>
              <a:rPr lang="en-US" altLang="ja-JP" sz="1400" dirty="0" smtClean="0">
                <a:solidFill>
                  <a:schemeClr val="accent3">
                    <a:lumMod val="75000"/>
                  </a:schemeClr>
                </a:solidFill>
              </a:rPr>
              <a:t>Demands of Educational Ministers&gt;</a:t>
            </a:r>
            <a:endParaRPr lang="en-US" altLang="ja-JP" sz="1400" dirty="0"/>
          </a:p>
          <a:p>
            <a:r>
              <a:rPr lang="en-US" altLang="ja-JP" b="1" dirty="0" smtClean="0"/>
              <a:t>1</a:t>
            </a:r>
            <a:r>
              <a:rPr lang="en-US" altLang="ja-JP" b="1" baseline="30000" dirty="0" smtClean="0"/>
              <a:t>st</a:t>
            </a:r>
            <a:r>
              <a:rPr lang="en-US" altLang="ja-JP" b="1" dirty="0" smtClean="0"/>
              <a:t> Stage</a:t>
            </a:r>
            <a:r>
              <a:rPr lang="en-US" altLang="ja-JP" sz="1600" b="1" dirty="0" smtClean="0"/>
              <a:t>: </a:t>
            </a:r>
            <a:r>
              <a:rPr lang="en-US" altLang="ja-JP" b="1" dirty="0" smtClean="0"/>
              <a:t>Establishment of LS Network</a:t>
            </a:r>
            <a:endParaRPr lang="en-US" altLang="ja-JP" sz="1600" b="1" dirty="0" smtClean="0"/>
          </a:p>
          <a:p>
            <a:r>
              <a:rPr lang="en-US" altLang="ja-JP" sz="1200" u="sng" dirty="0" smtClean="0"/>
              <a:t>The year 2006 LSP</a:t>
            </a:r>
            <a:r>
              <a:rPr lang="en-US" altLang="ja-JP" sz="1200" dirty="0" smtClean="0"/>
              <a:t>: Search the various approaches  	and set the Japanese approach as for 	the methodology.</a:t>
            </a:r>
          </a:p>
          <a:p>
            <a:r>
              <a:rPr lang="en-US" altLang="ja-JP" sz="1200" u="sng" dirty="0" smtClean="0"/>
              <a:t>The year 2007 &amp; 2008-9 LSPs</a:t>
            </a:r>
            <a:r>
              <a:rPr lang="en-US" altLang="ja-JP" sz="1200" dirty="0" smtClean="0"/>
              <a:t>: Focus on Mathematical 	Thinking and Communication.</a:t>
            </a:r>
          </a:p>
          <a:p>
            <a:r>
              <a:rPr lang="en-US" altLang="ja-JP" sz="1200" dirty="0" smtClean="0"/>
              <a:t>The year 2009: Influenced to the English LSP by 	Chinese Taipei and so on.</a:t>
            </a:r>
          </a:p>
          <a:p>
            <a:pPr lvl="0"/>
            <a:r>
              <a:rPr lang="en-US" altLang="ja-JP" b="1" dirty="0" smtClean="0">
                <a:solidFill>
                  <a:prstClr val="black"/>
                </a:solidFill>
              </a:rPr>
              <a:t>2</a:t>
            </a:r>
            <a:r>
              <a:rPr lang="en-US" altLang="ja-JP" b="1" baseline="30000" dirty="0" smtClean="0">
                <a:solidFill>
                  <a:prstClr val="black"/>
                </a:solidFill>
              </a:rPr>
              <a:t>nd</a:t>
            </a:r>
            <a:r>
              <a:rPr lang="en-US" altLang="ja-JP" b="1" dirty="0" smtClean="0">
                <a:solidFill>
                  <a:prstClr val="black"/>
                </a:solidFill>
              </a:rPr>
              <a:t> Stage</a:t>
            </a:r>
            <a:r>
              <a:rPr lang="en-US" altLang="ja-JP" sz="2000" b="1" dirty="0" smtClean="0">
                <a:solidFill>
                  <a:prstClr val="black"/>
                </a:solidFill>
              </a:rPr>
              <a:t>: </a:t>
            </a:r>
            <a:r>
              <a:rPr lang="en-US" altLang="ja-JP" b="1" dirty="0" smtClean="0">
                <a:solidFill>
                  <a:prstClr val="black"/>
                </a:solidFill>
              </a:rPr>
              <a:t>Shifted to produce Material</a:t>
            </a:r>
            <a:endParaRPr lang="en-US" altLang="ja-JP" sz="1600" b="1" dirty="0" smtClean="0">
              <a:solidFill>
                <a:prstClr val="black"/>
              </a:solidFill>
            </a:endParaRPr>
          </a:p>
          <a:p>
            <a:pPr lvl="0"/>
            <a:r>
              <a:rPr lang="en-US" altLang="ja-JP" sz="1200" u="sng" dirty="0" smtClean="0"/>
              <a:t>The year 2010 LSP</a:t>
            </a:r>
            <a:r>
              <a:rPr lang="en-US" altLang="ja-JP" sz="1200" dirty="0" smtClean="0"/>
              <a:t>: Assessment Tasks</a:t>
            </a:r>
          </a:p>
          <a:p>
            <a:pPr lvl="0"/>
            <a:r>
              <a:rPr lang="en-US" altLang="ja-JP" sz="1200" u="sng" dirty="0" smtClean="0"/>
              <a:t>The year 2011 LSP</a:t>
            </a:r>
            <a:r>
              <a:rPr lang="en-US" altLang="ja-JP" sz="1200" dirty="0" smtClean="0"/>
              <a:t>: e-Textbook</a:t>
            </a:r>
          </a:p>
          <a:p>
            <a:endParaRPr lang="en-US" altLang="ja-JP" sz="1400" dirty="0" smtClean="0">
              <a:solidFill>
                <a:prstClr val="black"/>
              </a:solidFill>
            </a:endParaRPr>
          </a:p>
          <a:p>
            <a:r>
              <a:rPr lang="en-US" altLang="ja-JP" sz="1400" dirty="0" smtClean="0">
                <a:solidFill>
                  <a:schemeClr val="accent3">
                    <a:lumMod val="50000"/>
                  </a:schemeClr>
                </a:solidFill>
              </a:rPr>
              <a:t>&lt;Collaborate with other APEC </a:t>
            </a:r>
            <a:r>
              <a:rPr lang="en-US" altLang="ja-JP" sz="1400" dirty="0" err="1" smtClean="0">
                <a:solidFill>
                  <a:schemeClr val="accent3">
                    <a:lumMod val="50000"/>
                  </a:schemeClr>
                </a:solidFill>
              </a:rPr>
              <a:t>fora</a:t>
            </a:r>
            <a:r>
              <a:rPr lang="en-US" altLang="ja-JP" sz="1400" dirty="0" smtClean="0">
                <a:solidFill>
                  <a:schemeClr val="accent3">
                    <a:lumMod val="50000"/>
                  </a:schemeClr>
                </a:solidFill>
              </a:rPr>
              <a:t>&gt;</a:t>
            </a:r>
          </a:p>
          <a:p>
            <a:r>
              <a:rPr lang="en-US" altLang="ja-JP" sz="1400" dirty="0" smtClean="0">
                <a:solidFill>
                  <a:schemeClr val="accent3">
                    <a:lumMod val="50000"/>
                  </a:schemeClr>
                </a:solidFill>
              </a:rPr>
              <a:t>&lt;Emergency </a:t>
            </a:r>
            <a:r>
              <a:rPr lang="en-US" altLang="ja-JP" sz="1400" dirty="0">
                <a:solidFill>
                  <a:schemeClr val="accent3">
                    <a:lumMod val="50000"/>
                  </a:schemeClr>
                </a:solidFill>
              </a:rPr>
              <a:t>Preparedness Working </a:t>
            </a:r>
            <a:r>
              <a:rPr lang="en-US" altLang="ja-JP" sz="1400" dirty="0" smtClean="0">
                <a:solidFill>
                  <a:schemeClr val="accent3">
                    <a:lumMod val="50000"/>
                  </a:schemeClr>
                </a:solidFill>
              </a:rPr>
              <a:t>Group&gt;</a:t>
            </a:r>
            <a:endParaRPr lang="en-US" altLang="ja-JP" sz="1400" dirty="0">
              <a:solidFill>
                <a:schemeClr val="accent3">
                  <a:lumMod val="75000"/>
                </a:schemeClr>
              </a:solidFill>
            </a:endParaRPr>
          </a:p>
          <a:p>
            <a:r>
              <a:rPr lang="en-US" altLang="ja-JP" b="1" dirty="0">
                <a:solidFill>
                  <a:prstClr val="black"/>
                </a:solidFill>
              </a:rPr>
              <a:t>3rd  Stage: Emergency Preparedness </a:t>
            </a:r>
            <a:r>
              <a:rPr lang="en-US" altLang="ja-JP" b="1" dirty="0" smtClean="0">
                <a:solidFill>
                  <a:prstClr val="black"/>
                </a:solidFill>
              </a:rPr>
              <a:t>Education including Science</a:t>
            </a:r>
            <a:endParaRPr lang="en-US" altLang="ja-JP" sz="1600" b="1" dirty="0" smtClean="0">
              <a:solidFill>
                <a:prstClr val="black"/>
              </a:solidFill>
            </a:endParaRPr>
          </a:p>
          <a:p>
            <a:r>
              <a:rPr lang="en-US" altLang="ja-JP" sz="1200" u="sng" dirty="0"/>
              <a:t>The year 2010 LSP</a:t>
            </a:r>
            <a:r>
              <a:rPr lang="en-US" altLang="ja-JP" sz="1200" dirty="0"/>
              <a:t>: </a:t>
            </a:r>
            <a:r>
              <a:rPr lang="en-US" altLang="ja-JP" sz="1200" dirty="0" smtClean="0"/>
              <a:t>Earthquake and Tsunami</a:t>
            </a:r>
            <a:endParaRPr lang="en-US" altLang="ja-JP" sz="1200" dirty="0"/>
          </a:p>
          <a:p>
            <a:r>
              <a:rPr lang="en-US" altLang="ja-JP" sz="1200" u="sng" dirty="0"/>
              <a:t>The year 2011 LSP</a:t>
            </a:r>
            <a:r>
              <a:rPr lang="en-US" altLang="ja-JP" sz="1200" dirty="0" smtClean="0"/>
              <a:t>: Flood and Typhoon</a:t>
            </a:r>
          </a:p>
          <a:p>
            <a:pPr lvl="0"/>
            <a:r>
              <a:rPr lang="en-US" altLang="ja-JP" sz="1200" u="sng" dirty="0">
                <a:solidFill>
                  <a:prstClr val="black"/>
                </a:solidFill>
              </a:rPr>
              <a:t>The year 2011 LSP</a:t>
            </a:r>
            <a:r>
              <a:rPr lang="en-US" altLang="ja-JP" sz="1200" dirty="0">
                <a:solidFill>
                  <a:prstClr val="black"/>
                </a:solidFill>
              </a:rPr>
              <a:t>: </a:t>
            </a:r>
            <a:r>
              <a:rPr lang="en-US" altLang="ja-JP" sz="1200" dirty="0" smtClean="0">
                <a:solidFill>
                  <a:prstClr val="black"/>
                </a:solidFill>
              </a:rPr>
              <a:t>Volcanic Eruption and Fire</a:t>
            </a:r>
            <a:endParaRPr kumimoji="1" lang="ja-JP" altLang="en-US" dirty="0"/>
          </a:p>
        </p:txBody>
      </p:sp>
      <p:sp>
        <p:nvSpPr>
          <p:cNvPr id="11" name="スライド番号プレースホルダ 10"/>
          <p:cNvSpPr>
            <a:spLocks noGrp="1"/>
          </p:cNvSpPr>
          <p:nvPr>
            <p:ph type="sldNum" sz="quarter" idx="12"/>
          </p:nvPr>
        </p:nvSpPr>
        <p:spPr/>
        <p:txBody>
          <a:bodyPr/>
          <a:lstStyle/>
          <a:p>
            <a:fld id="{13FBFF1B-062F-4521-92E7-67596752DA6C}" type="slidenum">
              <a:rPr kumimoji="1" lang="ja-JP" altLang="en-US" smtClean="0"/>
              <a:pPr/>
              <a:t>5</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bg/>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p" bldLvl="5"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descr="C:\Users\Isoda\Pictures\up2s.jpg"/>
          <p:cNvPicPr>
            <a:picLocks noChangeAspect="1" noChangeArrowheads="1"/>
          </p:cNvPicPr>
          <p:nvPr/>
        </p:nvPicPr>
        <p:blipFill>
          <a:blip r:embed="rId2" cstate="print"/>
          <a:srcRect/>
          <a:stretch>
            <a:fillRect/>
          </a:stretch>
        </p:blipFill>
        <p:spPr bwMode="auto">
          <a:xfrm>
            <a:off x="5542267" y="548679"/>
            <a:ext cx="3601734" cy="2592289"/>
          </a:xfrm>
          <a:prstGeom prst="rect">
            <a:avLst/>
          </a:prstGeom>
          <a:noFill/>
        </p:spPr>
      </p:pic>
      <p:sp>
        <p:nvSpPr>
          <p:cNvPr id="4" name="スライド番号プレースホルダ 3"/>
          <p:cNvSpPr>
            <a:spLocks noGrp="1"/>
          </p:cNvSpPr>
          <p:nvPr>
            <p:ph type="sldNum" sz="quarter" idx="12"/>
          </p:nvPr>
        </p:nvSpPr>
        <p:spPr/>
        <p:txBody>
          <a:bodyPr/>
          <a:lstStyle/>
          <a:p>
            <a:fld id="{13FBFF1B-062F-4521-92E7-67596752DA6C}" type="slidenum">
              <a:rPr kumimoji="1" lang="ja-JP" altLang="en-US" smtClean="0"/>
              <a:pPr/>
              <a:t>6</a:t>
            </a:fld>
            <a:endParaRPr kumimoji="1" lang="ja-JP" altLang="en-US"/>
          </a:p>
        </p:txBody>
      </p:sp>
      <p:sp>
        <p:nvSpPr>
          <p:cNvPr id="6" name="角丸四角形吹き出し 5"/>
          <p:cNvSpPr/>
          <p:nvPr/>
        </p:nvSpPr>
        <p:spPr>
          <a:xfrm>
            <a:off x="5868144" y="5661248"/>
            <a:ext cx="3275856" cy="1196752"/>
          </a:xfrm>
          <a:prstGeom prst="wedgeRoundRectCallout">
            <a:avLst>
              <a:gd name="adj1" fmla="val 16742"/>
              <a:gd name="adj2" fmla="val -616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smtClean="0"/>
              <a:t>Indonesia, Singapore and Brunei have been enhancing Lesson Study Nationally.</a:t>
            </a:r>
            <a:endParaRPr kumimoji="1" lang="ja-JP" altLang="en-US" sz="2000" dirty="0"/>
          </a:p>
        </p:txBody>
      </p:sp>
      <p:sp>
        <p:nvSpPr>
          <p:cNvPr id="10" name="テキスト ボックス 9"/>
          <p:cNvSpPr txBox="1"/>
          <p:nvPr/>
        </p:nvSpPr>
        <p:spPr>
          <a:xfrm>
            <a:off x="5652120" y="908720"/>
            <a:ext cx="1656184" cy="2031325"/>
          </a:xfrm>
          <a:prstGeom prst="rect">
            <a:avLst/>
          </a:prstGeom>
          <a:solidFill>
            <a:schemeClr val="bg1"/>
          </a:solidFill>
        </p:spPr>
        <p:txBody>
          <a:bodyPr wrap="square" rtlCol="0">
            <a:spAutoFit/>
          </a:bodyPr>
          <a:lstStyle/>
          <a:p>
            <a:r>
              <a:rPr kumimoji="1" lang="en-US" altLang="ja-JP" dirty="0" smtClean="0"/>
              <a:t>Newest Achievement in LSPs Network from the </a:t>
            </a:r>
          </a:p>
          <a:p>
            <a:r>
              <a:rPr kumimoji="1" lang="en-US" altLang="ja-JP" dirty="0" smtClean="0"/>
              <a:t>Univ</a:t>
            </a:r>
            <a:r>
              <a:rPr lang="en-US" altLang="ja-JP" dirty="0" smtClean="0"/>
              <a:t>ersity</a:t>
            </a:r>
            <a:r>
              <a:rPr kumimoji="1" lang="en-US" altLang="ja-JP" dirty="0" smtClean="0"/>
              <a:t> of Philippines</a:t>
            </a:r>
          </a:p>
          <a:p>
            <a:r>
              <a:rPr lang="en-US" altLang="ja-JP" dirty="0" smtClean="0"/>
              <a:t>2013, Oct.</a:t>
            </a:r>
            <a:endParaRPr kumimoji="1" lang="ja-JP" altLang="en-US" dirty="0"/>
          </a:p>
        </p:txBody>
      </p:sp>
      <p:sp>
        <p:nvSpPr>
          <p:cNvPr id="2" name="タイトル 1"/>
          <p:cNvSpPr>
            <a:spLocks noGrp="1"/>
          </p:cNvSpPr>
          <p:nvPr>
            <p:ph type="title"/>
          </p:nvPr>
        </p:nvSpPr>
        <p:spPr>
          <a:xfrm>
            <a:off x="1115616" y="0"/>
            <a:ext cx="7077472" cy="476672"/>
          </a:xfrm>
        </p:spPr>
        <p:txBody>
          <a:bodyPr>
            <a:noAutofit/>
          </a:bodyPr>
          <a:lstStyle/>
          <a:p>
            <a:r>
              <a:rPr lang="en-US" altLang="ja-JP" sz="2400" dirty="0" smtClean="0"/>
              <a:t>APEC Lesson Study movement written by Philippines</a:t>
            </a:r>
            <a:endParaRPr kumimoji="1" lang="ja-JP" altLang="en-US" sz="2400" dirty="0"/>
          </a:p>
        </p:txBody>
      </p:sp>
      <p:grpSp>
        <p:nvGrpSpPr>
          <p:cNvPr id="12" name="グループ化 11"/>
          <p:cNvGrpSpPr/>
          <p:nvPr/>
        </p:nvGrpSpPr>
        <p:grpSpPr>
          <a:xfrm>
            <a:off x="-190679" y="574216"/>
            <a:ext cx="5842799" cy="6283784"/>
            <a:chOff x="-190679" y="574216"/>
            <a:chExt cx="5842799" cy="6283784"/>
          </a:xfrm>
        </p:grpSpPr>
        <p:grpSp>
          <p:nvGrpSpPr>
            <p:cNvPr id="17" name="グループ化 16"/>
            <p:cNvGrpSpPr/>
            <p:nvPr/>
          </p:nvGrpSpPr>
          <p:grpSpPr>
            <a:xfrm>
              <a:off x="-190679" y="574216"/>
              <a:ext cx="5842799" cy="6283784"/>
              <a:chOff x="-186242" y="483318"/>
              <a:chExt cx="5482759" cy="6283784"/>
            </a:xfrm>
          </p:grpSpPr>
          <p:pic>
            <p:nvPicPr>
              <p:cNvPr id="30726" name="Picture 6"/>
              <p:cNvPicPr>
                <a:picLocks noChangeAspect="1" noChangeArrowheads="1"/>
              </p:cNvPicPr>
              <p:nvPr/>
            </p:nvPicPr>
            <p:blipFill>
              <a:blip r:embed="rId3" cstate="print"/>
              <a:srcRect/>
              <a:stretch>
                <a:fillRect/>
              </a:stretch>
            </p:blipFill>
            <p:spPr bwMode="auto">
              <a:xfrm>
                <a:off x="329430" y="483318"/>
                <a:ext cx="4967087" cy="6283784"/>
              </a:xfrm>
              <a:prstGeom prst="rect">
                <a:avLst/>
              </a:prstGeom>
              <a:noFill/>
              <a:ln w="9525">
                <a:noFill/>
                <a:miter lim="800000"/>
                <a:headEnd/>
                <a:tailEnd/>
              </a:ln>
            </p:spPr>
          </p:pic>
          <p:sp>
            <p:nvSpPr>
              <p:cNvPr id="16" name="テキスト ボックス 15"/>
              <p:cNvSpPr txBox="1"/>
              <p:nvPr/>
            </p:nvSpPr>
            <p:spPr>
              <a:xfrm>
                <a:off x="-186242" y="4418222"/>
                <a:ext cx="1115616" cy="200055"/>
              </a:xfrm>
              <a:prstGeom prst="rect">
                <a:avLst/>
              </a:prstGeom>
              <a:solidFill>
                <a:schemeClr val="bg1"/>
              </a:solidFill>
            </p:spPr>
            <p:txBody>
              <a:bodyPr wrap="square" tIns="0" rIns="0" bIns="0" rtlCol="0">
                <a:spAutoFit/>
              </a:bodyPr>
              <a:lstStyle/>
              <a:p>
                <a:pPr algn="r"/>
                <a:r>
                  <a:rPr kumimoji="1" lang="en-US" altLang="ja-JP" sz="1300" dirty="0" smtClean="0"/>
                  <a:t>Chinese Taipei</a:t>
                </a:r>
                <a:endParaRPr kumimoji="1" lang="ja-JP" altLang="en-US" sz="1300" dirty="0"/>
              </a:p>
            </p:txBody>
          </p:sp>
        </p:grpSp>
        <p:sp>
          <p:nvSpPr>
            <p:cNvPr id="11" name="正方形/長方形 10"/>
            <p:cNvSpPr/>
            <p:nvPr/>
          </p:nvSpPr>
          <p:spPr>
            <a:xfrm>
              <a:off x="2411760" y="2564904"/>
              <a:ext cx="3240360" cy="21602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0"/>
            <a:ext cx="7571184" cy="692696"/>
          </a:xfrm>
        </p:spPr>
        <p:txBody>
          <a:bodyPr>
            <a:normAutofit fontScale="90000"/>
          </a:bodyPr>
          <a:lstStyle/>
          <a:p>
            <a:r>
              <a:rPr lang="ja-JP" altLang="ja-JP" dirty="0"/>
              <a:t> </a:t>
            </a:r>
            <a:r>
              <a:rPr lang="en-US" altLang="ja-JP" sz="2800" dirty="0"/>
              <a:t> </a:t>
            </a:r>
            <a:r>
              <a:rPr lang="en-US" altLang="ja-JP" sz="2800" dirty="0" smtClean="0"/>
              <a:t>2. Involved </a:t>
            </a:r>
            <a:r>
              <a:rPr lang="en-US" altLang="ja-JP" sz="2800" dirty="0"/>
              <a:t>Personnel and </a:t>
            </a:r>
            <a:r>
              <a:rPr lang="en-US" altLang="ja-JP" sz="2800" dirty="0" smtClean="0"/>
              <a:t>Organizations</a:t>
            </a:r>
            <a:br>
              <a:rPr lang="en-US" altLang="ja-JP" sz="2800" dirty="0" smtClean="0"/>
            </a:br>
            <a:r>
              <a:rPr lang="en-US" altLang="ja-JP" sz="2800" dirty="0" smtClean="0"/>
              <a:t>LSPs </a:t>
            </a:r>
            <a:r>
              <a:rPr lang="en-US" altLang="ja-JP" sz="2800" dirty="0" err="1"/>
              <a:t>estableished</a:t>
            </a:r>
            <a:r>
              <a:rPr lang="en-US" altLang="ja-JP" sz="2800" dirty="0"/>
              <a:t> </a:t>
            </a:r>
            <a:r>
              <a:rPr lang="en-US" altLang="ja-JP" sz="2800" dirty="0" smtClean="0"/>
              <a:t>the LS community in APEC</a:t>
            </a:r>
            <a:endParaRPr kumimoji="1" lang="ja-JP" altLang="en-US" dirty="0"/>
          </a:p>
        </p:txBody>
      </p:sp>
      <p:sp>
        <p:nvSpPr>
          <p:cNvPr id="3" name="コンテンツ プレースホルダ 2"/>
          <p:cNvSpPr>
            <a:spLocks noGrp="1"/>
          </p:cNvSpPr>
          <p:nvPr>
            <p:ph idx="1"/>
          </p:nvPr>
        </p:nvSpPr>
        <p:spPr>
          <a:xfrm>
            <a:off x="6804248" y="1196752"/>
            <a:ext cx="2196752" cy="2520280"/>
          </a:xfrm>
        </p:spPr>
        <p:txBody>
          <a:bodyPr>
            <a:normAutofit/>
          </a:bodyPr>
          <a:lstStyle/>
          <a:p>
            <a:pPr>
              <a:buNone/>
            </a:pPr>
            <a:r>
              <a:rPr lang="en-US" altLang="ja-JP" sz="2000" dirty="0" smtClean="0"/>
              <a:t>19 economies: </a:t>
            </a:r>
          </a:p>
          <a:p>
            <a:pPr>
              <a:buFont typeface="Wingdings" pitchFamily="2" charset="2"/>
              <a:buChar char="Ø"/>
            </a:pPr>
            <a:r>
              <a:rPr lang="en-US" altLang="ja-JP" sz="2000" dirty="0" smtClean="0"/>
              <a:t>11 Government  Organizations</a:t>
            </a:r>
          </a:p>
          <a:p>
            <a:pPr>
              <a:buFont typeface="Wingdings" pitchFamily="2" charset="2"/>
              <a:buChar char="Ø"/>
            </a:pPr>
            <a:r>
              <a:rPr lang="en-US" altLang="ja-JP" sz="2000" dirty="0" smtClean="0">
                <a:solidFill>
                  <a:schemeClr val="accent3">
                    <a:lumMod val="50000"/>
                  </a:schemeClr>
                </a:solidFill>
              </a:rPr>
              <a:t>16 Major Teacher Education Institutes  </a:t>
            </a:r>
            <a:endParaRPr kumimoji="1" lang="ja-JP" altLang="en-US" sz="2000" dirty="0">
              <a:solidFill>
                <a:schemeClr val="accent3">
                  <a:lumMod val="50000"/>
                </a:schemeClr>
              </a:solidFill>
            </a:endParaRPr>
          </a:p>
        </p:txBody>
      </p:sp>
      <p:pic>
        <p:nvPicPr>
          <p:cNvPr id="14339" name="Picture 3"/>
          <p:cNvPicPr>
            <a:picLocks noChangeAspect="1" noChangeArrowheads="1"/>
          </p:cNvPicPr>
          <p:nvPr/>
        </p:nvPicPr>
        <p:blipFill>
          <a:blip r:embed="rId2" cstate="print"/>
          <a:srcRect/>
          <a:stretch>
            <a:fillRect/>
          </a:stretch>
        </p:blipFill>
        <p:spPr bwMode="auto">
          <a:xfrm>
            <a:off x="0" y="836712"/>
            <a:ext cx="6588224" cy="5084095"/>
          </a:xfrm>
          <a:prstGeom prst="rect">
            <a:avLst/>
          </a:prstGeom>
          <a:noFill/>
          <a:ln w="9525">
            <a:noFill/>
            <a:miter lim="800000"/>
            <a:headEnd/>
            <a:tailEnd/>
          </a:ln>
          <a:effectLst/>
        </p:spPr>
      </p:pic>
      <p:sp>
        <p:nvSpPr>
          <p:cNvPr id="24" name="左中かっこ 23"/>
          <p:cNvSpPr/>
          <p:nvPr/>
        </p:nvSpPr>
        <p:spPr>
          <a:xfrm rot="16200000">
            <a:off x="1583668" y="4401108"/>
            <a:ext cx="288032" cy="3096344"/>
          </a:xfrm>
          <a:prstGeom prst="leftBrace">
            <a:avLst>
              <a:gd name="adj1" fmla="val 647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タイトル 1"/>
          <p:cNvSpPr txBox="1">
            <a:spLocks/>
          </p:cNvSpPr>
          <p:nvPr/>
        </p:nvSpPr>
        <p:spPr>
          <a:xfrm>
            <a:off x="107504" y="6093296"/>
            <a:ext cx="5472608" cy="57606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ja-JP" sz="1400" dirty="0" smtClean="0">
                <a:latin typeface="+mj-lt"/>
                <a:ea typeface="+mj-ea"/>
                <a:cs typeface="+mj-cs"/>
              </a:rPr>
              <a:t>Each economy has been making its efforts under APEC LSPs. </a:t>
            </a:r>
          </a:p>
          <a:p>
            <a:pPr marL="0" marR="0" lvl="0" indent="0" defTabSz="914400" rtl="0" eaLnBrk="1" fontAlgn="auto" latinLnBrk="0" hangingPunct="1">
              <a:lnSpc>
                <a:spcPct val="100000"/>
              </a:lnSpc>
              <a:spcBef>
                <a:spcPct val="0"/>
              </a:spcBef>
              <a:spcAft>
                <a:spcPts val="0"/>
              </a:spcAft>
              <a:buClrTx/>
              <a:buSzTx/>
              <a:buFontTx/>
              <a:buNone/>
              <a:tabLst/>
              <a:defRPr/>
            </a:pPr>
            <a:r>
              <a:rPr lang="en-US" altLang="ja-JP" sz="1400" dirty="0" smtClean="0">
                <a:latin typeface="+mj-lt"/>
                <a:ea typeface="+mj-ea"/>
                <a:cs typeface="+mj-cs"/>
              </a:rPr>
              <a:t>LSPs in each economy are done by its s</a:t>
            </a:r>
            <a:r>
              <a:rPr kumimoji="1" lang="en-US" altLang="ja-JP" sz="1400" b="0" i="0" u="none" strike="noStrike" kern="1200" cap="none" spc="0" normalizeH="0" noProof="0" dirty="0" smtClean="0">
                <a:ln>
                  <a:noFill/>
                </a:ln>
                <a:solidFill>
                  <a:schemeClr val="tx1"/>
                </a:solidFill>
                <a:effectLst/>
                <a:uLnTx/>
                <a:uFillTx/>
                <a:latin typeface="+mj-lt"/>
                <a:ea typeface="+mj-ea"/>
                <a:cs typeface="+mj-cs"/>
              </a:rPr>
              <a:t>elf fund for reporting their effort </a:t>
            </a:r>
            <a:r>
              <a:rPr lang="en-US" altLang="ja-JP" sz="1400" dirty="0" smtClean="0">
                <a:latin typeface="+mj-lt"/>
                <a:ea typeface="+mj-ea"/>
                <a:cs typeface="+mj-cs"/>
              </a:rPr>
              <a:t>to the</a:t>
            </a:r>
            <a:r>
              <a:rPr kumimoji="1" lang="en-US" altLang="ja-JP" sz="1400" b="0" i="0" u="none" strike="noStrike" kern="1200" cap="none" spc="0" normalizeH="0" noProof="0" dirty="0" smtClean="0">
                <a:ln>
                  <a:noFill/>
                </a:ln>
                <a:solidFill>
                  <a:schemeClr val="tx1"/>
                </a:solidFill>
                <a:effectLst/>
                <a:uLnTx/>
                <a:uFillTx/>
                <a:latin typeface="+mj-lt"/>
                <a:ea typeface="+mj-ea"/>
                <a:cs typeface="+mj-cs"/>
              </a:rPr>
              <a:t> APEC LSPs. Each project in each economy is done by LS experts.</a:t>
            </a:r>
            <a:endParaRPr kumimoji="1" lang="ja-JP" altLang="en-US" sz="1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26" name="角丸四角形吹き出し 25"/>
          <p:cNvSpPr/>
          <p:nvPr/>
        </p:nvSpPr>
        <p:spPr>
          <a:xfrm>
            <a:off x="5436096" y="5229200"/>
            <a:ext cx="3707904" cy="1628800"/>
          </a:xfrm>
          <a:prstGeom prst="wedgeRoundRectCallout">
            <a:avLst>
              <a:gd name="adj1" fmla="val 12350"/>
              <a:gd name="adj2" fmla="val -596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t>We have been working together for our future and welfare</a:t>
            </a:r>
            <a:r>
              <a:rPr lang="en-US" altLang="ja-JP" dirty="0" smtClean="0"/>
              <a:t> under APEC HRDWG. Lead shepherds and </a:t>
            </a:r>
            <a:r>
              <a:rPr lang="en-US" altLang="ja-JP" dirty="0" err="1" smtClean="0"/>
              <a:t>EduNET</a:t>
            </a:r>
            <a:r>
              <a:rPr lang="en-US" altLang="ja-JP" dirty="0" smtClean="0"/>
              <a:t> coordinators have been supporting us, a lot.</a:t>
            </a:r>
            <a:endParaRPr kumimoji="1" lang="ja-JP" altLang="en-US" dirty="0"/>
          </a:p>
        </p:txBody>
      </p:sp>
      <p:sp>
        <p:nvSpPr>
          <p:cNvPr id="27" name="スライド番号プレースホルダ 26"/>
          <p:cNvSpPr>
            <a:spLocks noGrp="1"/>
          </p:cNvSpPr>
          <p:nvPr>
            <p:ph type="sldNum" sz="quarter" idx="12"/>
          </p:nvPr>
        </p:nvSpPr>
        <p:spPr/>
        <p:txBody>
          <a:bodyPr/>
          <a:lstStyle/>
          <a:p>
            <a:fld id="{13FBFF1B-062F-4521-92E7-67596752DA6C}" type="slidenum">
              <a:rPr kumimoji="1" lang="ja-JP" altLang="en-US" smtClean="0"/>
              <a:pPr/>
              <a:t>7</a:t>
            </a:fld>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4" grpId="0" animBg="1"/>
      <p:bldP spid="25" grpId="0"/>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5364088" y="980728"/>
            <a:ext cx="2898689" cy="1800200"/>
          </a:xfrm>
          <a:prstGeom prst="rect">
            <a:avLst/>
          </a:prstGeom>
          <a:noFill/>
          <a:ln w="9525">
            <a:noFill/>
            <a:miter lim="800000"/>
            <a:headEnd/>
            <a:tailEnd/>
          </a:ln>
          <a:effectLst/>
        </p:spPr>
      </p:pic>
      <p:sp>
        <p:nvSpPr>
          <p:cNvPr id="2" name="タイトル 1"/>
          <p:cNvSpPr>
            <a:spLocks noGrp="1"/>
          </p:cNvSpPr>
          <p:nvPr>
            <p:ph type="title"/>
          </p:nvPr>
        </p:nvSpPr>
        <p:spPr>
          <a:xfrm>
            <a:off x="323528" y="0"/>
            <a:ext cx="8229600" cy="476672"/>
          </a:xfrm>
        </p:spPr>
        <p:txBody>
          <a:bodyPr>
            <a:noAutofit/>
          </a:bodyPr>
          <a:lstStyle/>
          <a:p>
            <a:r>
              <a:rPr lang="en-US" altLang="ja-JP" sz="3200" dirty="0" smtClean="0"/>
              <a:t>3. </a:t>
            </a:r>
            <a:r>
              <a:rPr lang="en-US" altLang="ja-JP" sz="3200" dirty="0"/>
              <a:t>M</a:t>
            </a:r>
            <a:r>
              <a:rPr lang="en-US" altLang="ja-JP" sz="3200" dirty="0" smtClean="0"/>
              <a:t>ethodology: Power of LS</a:t>
            </a:r>
            <a:endParaRPr kumimoji="1" lang="ja-JP" altLang="en-US" sz="3200" dirty="0"/>
          </a:p>
        </p:txBody>
      </p:sp>
      <p:pic>
        <p:nvPicPr>
          <p:cNvPr id="4" name="図 3" descr="Professional development through challenges by Catherine Lewis in first Tokyo"/>
          <p:cNvPicPr/>
          <p:nvPr/>
        </p:nvPicPr>
        <p:blipFill>
          <a:blip r:embed="rId3" cstate="print"/>
          <a:srcRect/>
          <a:stretch>
            <a:fillRect/>
          </a:stretch>
        </p:blipFill>
        <p:spPr bwMode="auto">
          <a:xfrm>
            <a:off x="35496" y="594430"/>
            <a:ext cx="5296312" cy="2978586"/>
          </a:xfrm>
          <a:prstGeom prst="rect">
            <a:avLst/>
          </a:prstGeom>
          <a:noFill/>
          <a:ln w="9525">
            <a:noFill/>
            <a:miter lim="800000"/>
            <a:headEnd/>
            <a:tailEnd/>
          </a:ln>
        </p:spPr>
      </p:pic>
      <p:sp>
        <p:nvSpPr>
          <p:cNvPr id="6" name="正方形/長方形 5"/>
          <p:cNvSpPr/>
          <p:nvPr/>
        </p:nvSpPr>
        <p:spPr>
          <a:xfrm>
            <a:off x="6241550" y="890717"/>
            <a:ext cx="1858842" cy="954107"/>
          </a:xfrm>
          <a:prstGeom prst="rect">
            <a:avLst/>
          </a:prstGeom>
          <a:solidFill>
            <a:schemeClr val="bg1"/>
          </a:solidFill>
        </p:spPr>
        <p:txBody>
          <a:bodyPr wrap="none">
            <a:spAutoFit/>
          </a:bodyPr>
          <a:lstStyle/>
          <a:p>
            <a:r>
              <a:rPr lang="en-US" altLang="ja-JP" sz="1400" dirty="0" smtClean="0">
                <a:solidFill>
                  <a:schemeClr val="tx1"/>
                </a:solidFill>
                <a:ea typeface="ＭＳ ゴシック" pitchFamily="49" charset="-128"/>
              </a:rPr>
              <a:t>Teachers’ Professional </a:t>
            </a:r>
          </a:p>
          <a:p>
            <a:r>
              <a:rPr lang="en-US" altLang="ja-JP" sz="1400" dirty="0" smtClean="0">
                <a:solidFill>
                  <a:schemeClr val="tx1"/>
                </a:solidFill>
                <a:ea typeface="ＭＳ ゴシック" pitchFamily="49" charset="-128"/>
              </a:rPr>
              <a:t>Development by</a:t>
            </a:r>
          </a:p>
          <a:p>
            <a:r>
              <a:rPr lang="en-US" altLang="ja-JP" sz="1400" dirty="0" smtClean="0">
                <a:solidFill>
                  <a:schemeClr val="tx1"/>
                </a:solidFill>
                <a:ea typeface="ＭＳ ゴシック" pitchFamily="49" charset="-128"/>
              </a:rPr>
              <a:t>Catherine Lewis (2010)</a:t>
            </a:r>
          </a:p>
          <a:p>
            <a:r>
              <a:rPr lang="en-US" altLang="ja-JP" sz="1400" dirty="0" smtClean="0">
                <a:ea typeface="ＭＳ ゴシック" pitchFamily="49" charset="-128"/>
              </a:rPr>
              <a:t>USA</a:t>
            </a:r>
            <a:endParaRPr lang="ja-JP" altLang="en-US" sz="1400" dirty="0"/>
          </a:p>
        </p:txBody>
      </p:sp>
      <p:sp>
        <p:nvSpPr>
          <p:cNvPr id="7" name="正方形/長方形 6"/>
          <p:cNvSpPr/>
          <p:nvPr/>
        </p:nvSpPr>
        <p:spPr>
          <a:xfrm>
            <a:off x="251520" y="738446"/>
            <a:ext cx="2243819" cy="307777"/>
          </a:xfrm>
          <a:prstGeom prst="rect">
            <a:avLst/>
          </a:prstGeom>
          <a:solidFill>
            <a:schemeClr val="bg1"/>
          </a:solidFill>
        </p:spPr>
        <p:txBody>
          <a:bodyPr wrap="none">
            <a:spAutoFit/>
          </a:bodyPr>
          <a:lstStyle/>
          <a:p>
            <a:r>
              <a:rPr lang="en-US" altLang="ja-JP" sz="1400" dirty="0" smtClean="0">
                <a:solidFill>
                  <a:schemeClr val="tx1"/>
                </a:solidFill>
                <a:ea typeface="ＭＳ ゴシック" pitchFamily="49" charset="-128"/>
              </a:rPr>
              <a:t>Catherine Lewis (2006), USA</a:t>
            </a:r>
            <a:endParaRPr lang="ja-JP" altLang="en-US" sz="1400" dirty="0"/>
          </a:p>
        </p:txBody>
      </p:sp>
      <p:grpSp>
        <p:nvGrpSpPr>
          <p:cNvPr id="31" name="グループ化 30"/>
          <p:cNvGrpSpPr/>
          <p:nvPr/>
        </p:nvGrpSpPr>
        <p:grpSpPr>
          <a:xfrm>
            <a:off x="0" y="3573016"/>
            <a:ext cx="5912371" cy="3105055"/>
            <a:chOff x="0" y="3573016"/>
            <a:chExt cx="5912371" cy="3105055"/>
          </a:xfrm>
        </p:grpSpPr>
        <p:pic>
          <p:nvPicPr>
            <p:cNvPr id="15364" name="Picture 4"/>
            <p:cNvPicPr>
              <a:picLocks noChangeAspect="1" noChangeArrowheads="1"/>
            </p:cNvPicPr>
            <p:nvPr/>
          </p:nvPicPr>
          <p:blipFill>
            <a:blip r:embed="rId4" cstate="print"/>
            <a:srcRect/>
            <a:stretch>
              <a:fillRect/>
            </a:stretch>
          </p:blipFill>
          <p:spPr bwMode="auto">
            <a:xfrm>
              <a:off x="0" y="3573016"/>
              <a:ext cx="5205497" cy="2996952"/>
            </a:xfrm>
            <a:prstGeom prst="rect">
              <a:avLst/>
            </a:prstGeom>
            <a:noFill/>
            <a:ln w="9525">
              <a:noFill/>
              <a:miter lim="800000"/>
              <a:headEnd/>
              <a:tailEnd/>
            </a:ln>
          </p:spPr>
        </p:pic>
        <p:grpSp>
          <p:nvGrpSpPr>
            <p:cNvPr id="30" name="グループ化 29"/>
            <p:cNvGrpSpPr/>
            <p:nvPr/>
          </p:nvGrpSpPr>
          <p:grpSpPr>
            <a:xfrm>
              <a:off x="107504" y="3724781"/>
              <a:ext cx="5804867" cy="2953290"/>
              <a:chOff x="107504" y="3724781"/>
              <a:chExt cx="5804867" cy="2953290"/>
            </a:xfrm>
          </p:grpSpPr>
          <p:grpSp>
            <p:nvGrpSpPr>
              <p:cNvPr id="22" name="グループ化 21"/>
              <p:cNvGrpSpPr/>
              <p:nvPr/>
            </p:nvGrpSpPr>
            <p:grpSpPr>
              <a:xfrm>
                <a:off x="107504" y="3724781"/>
                <a:ext cx="5184576" cy="2953290"/>
                <a:chOff x="107504" y="3724781"/>
                <a:chExt cx="5184576" cy="2953290"/>
              </a:xfrm>
            </p:grpSpPr>
            <p:grpSp>
              <p:nvGrpSpPr>
                <p:cNvPr id="19" name="グループ化 18"/>
                <p:cNvGrpSpPr/>
                <p:nvPr/>
              </p:nvGrpSpPr>
              <p:grpSpPr>
                <a:xfrm>
                  <a:off x="107504" y="3724781"/>
                  <a:ext cx="5184576" cy="2953290"/>
                  <a:chOff x="107504" y="3724781"/>
                  <a:chExt cx="5184576" cy="2953290"/>
                </a:xfrm>
              </p:grpSpPr>
              <p:grpSp>
                <p:nvGrpSpPr>
                  <p:cNvPr id="17" name="グループ化 16"/>
                  <p:cNvGrpSpPr/>
                  <p:nvPr/>
                </p:nvGrpSpPr>
                <p:grpSpPr>
                  <a:xfrm>
                    <a:off x="107504" y="3724781"/>
                    <a:ext cx="5184576" cy="2953290"/>
                    <a:chOff x="107504" y="3724781"/>
                    <a:chExt cx="5184576" cy="2953290"/>
                  </a:xfrm>
                </p:grpSpPr>
                <p:sp>
                  <p:nvSpPr>
                    <p:cNvPr id="12" name="テキスト ボックス 11"/>
                    <p:cNvSpPr txBox="1"/>
                    <p:nvPr/>
                  </p:nvSpPr>
                  <p:spPr>
                    <a:xfrm>
                      <a:off x="107504" y="6093296"/>
                      <a:ext cx="5184576" cy="584775"/>
                    </a:xfrm>
                    <a:prstGeom prst="rect">
                      <a:avLst/>
                    </a:prstGeom>
                    <a:solidFill>
                      <a:schemeClr val="bg1"/>
                    </a:solidFill>
                  </p:spPr>
                  <p:txBody>
                    <a:bodyPr wrap="square" rtlCol="0">
                      <a:spAutoFit/>
                    </a:bodyPr>
                    <a:lstStyle/>
                    <a:p>
                      <a:pPr algn="ctr"/>
                      <a:r>
                        <a:rPr kumimoji="1" lang="en-US" altLang="ja-JP" sz="1600" dirty="0" smtClean="0"/>
                        <a:t>Mathematical Thinking        Improvement of Other </a:t>
                      </a:r>
                      <a:r>
                        <a:rPr lang="en-US" altLang="ja-JP" sz="1600" dirty="0" smtClean="0"/>
                        <a:t>S</a:t>
                      </a:r>
                      <a:r>
                        <a:rPr kumimoji="1" lang="en-US" altLang="ja-JP" sz="1600" dirty="0" smtClean="0"/>
                        <a:t>ubjects</a:t>
                      </a:r>
                    </a:p>
                    <a:p>
                      <a:pPr algn="ctr"/>
                      <a:r>
                        <a:rPr lang="en-US" altLang="ja-JP" sz="1600" dirty="0" smtClean="0"/>
                        <a:t>Improvement of Students By Masami </a:t>
                      </a:r>
                      <a:r>
                        <a:rPr lang="en-US" altLang="ja-JP" sz="1600" dirty="0" err="1" smtClean="0"/>
                        <a:t>Isoda</a:t>
                      </a:r>
                      <a:r>
                        <a:rPr lang="en-US" altLang="ja-JP" sz="1600" dirty="0" smtClean="0"/>
                        <a:t> (2010), JPN</a:t>
                      </a:r>
                      <a:endParaRPr kumimoji="1" lang="ja-JP" altLang="en-US" sz="1600" dirty="0"/>
                    </a:p>
                  </p:txBody>
                </p:sp>
                <p:grpSp>
                  <p:nvGrpSpPr>
                    <p:cNvPr id="16" name="グループ化 15"/>
                    <p:cNvGrpSpPr/>
                    <p:nvPr/>
                  </p:nvGrpSpPr>
                  <p:grpSpPr>
                    <a:xfrm>
                      <a:off x="778823" y="3724781"/>
                      <a:ext cx="1689447" cy="253970"/>
                      <a:chOff x="778823" y="3724781"/>
                      <a:chExt cx="1689447" cy="253970"/>
                    </a:xfrm>
                  </p:grpSpPr>
                  <p:sp>
                    <p:nvSpPr>
                      <p:cNvPr id="13" name="テキスト ボックス 12"/>
                      <p:cNvSpPr txBox="1"/>
                      <p:nvPr/>
                    </p:nvSpPr>
                    <p:spPr>
                      <a:xfrm>
                        <a:off x="1475656" y="3732530"/>
                        <a:ext cx="288032" cy="246221"/>
                      </a:xfrm>
                      <a:prstGeom prst="rect">
                        <a:avLst/>
                      </a:prstGeom>
                      <a:solidFill>
                        <a:schemeClr val="bg1"/>
                      </a:solidFill>
                    </p:spPr>
                    <p:txBody>
                      <a:bodyPr wrap="square" lIns="0" rtlCol="0">
                        <a:spAutoFit/>
                      </a:bodyPr>
                      <a:lstStyle/>
                      <a:p>
                        <a:r>
                          <a:rPr lang="en-US" altLang="ja-JP" sz="1000" dirty="0" smtClean="0"/>
                          <a:t>G.</a:t>
                        </a:r>
                        <a:endParaRPr kumimoji="1" lang="ja-JP" altLang="en-US" sz="1000" dirty="0"/>
                      </a:p>
                    </p:txBody>
                  </p:sp>
                  <p:sp>
                    <p:nvSpPr>
                      <p:cNvPr id="14" name="テキスト ボックス 13"/>
                      <p:cNvSpPr txBox="1"/>
                      <p:nvPr/>
                    </p:nvSpPr>
                    <p:spPr>
                      <a:xfrm>
                        <a:off x="778823" y="3724781"/>
                        <a:ext cx="288032" cy="246221"/>
                      </a:xfrm>
                      <a:prstGeom prst="rect">
                        <a:avLst/>
                      </a:prstGeom>
                      <a:solidFill>
                        <a:schemeClr val="bg1"/>
                      </a:solidFill>
                    </p:spPr>
                    <p:txBody>
                      <a:bodyPr wrap="square" lIns="0" rtlCol="0">
                        <a:spAutoFit/>
                      </a:bodyPr>
                      <a:lstStyle/>
                      <a:p>
                        <a:r>
                          <a:rPr lang="en-US" altLang="ja-JP" sz="1000" dirty="0" smtClean="0"/>
                          <a:t>G.</a:t>
                        </a:r>
                        <a:endParaRPr kumimoji="1" lang="ja-JP" altLang="en-US" sz="1000" dirty="0"/>
                      </a:p>
                    </p:txBody>
                  </p:sp>
                  <p:sp>
                    <p:nvSpPr>
                      <p:cNvPr id="15" name="テキスト ボックス 14"/>
                      <p:cNvSpPr txBox="1"/>
                      <p:nvPr/>
                    </p:nvSpPr>
                    <p:spPr>
                      <a:xfrm>
                        <a:off x="2180238" y="3724781"/>
                        <a:ext cx="288032" cy="246221"/>
                      </a:xfrm>
                      <a:prstGeom prst="rect">
                        <a:avLst/>
                      </a:prstGeom>
                      <a:solidFill>
                        <a:schemeClr val="bg1"/>
                      </a:solidFill>
                    </p:spPr>
                    <p:txBody>
                      <a:bodyPr wrap="square" lIns="0" rtlCol="0">
                        <a:spAutoFit/>
                      </a:bodyPr>
                      <a:lstStyle/>
                      <a:p>
                        <a:r>
                          <a:rPr lang="en-US" altLang="ja-JP" sz="1000" dirty="0" smtClean="0"/>
                          <a:t>G.</a:t>
                        </a:r>
                        <a:endParaRPr kumimoji="1" lang="ja-JP" altLang="en-US" sz="1000" dirty="0"/>
                      </a:p>
                    </p:txBody>
                  </p:sp>
                </p:grpSp>
              </p:grpSp>
              <p:sp>
                <p:nvSpPr>
                  <p:cNvPr id="18" name="テキスト ボックス 17"/>
                  <p:cNvSpPr txBox="1"/>
                  <p:nvPr/>
                </p:nvSpPr>
                <p:spPr>
                  <a:xfrm>
                    <a:off x="539552" y="5805264"/>
                    <a:ext cx="1872208" cy="261610"/>
                  </a:xfrm>
                  <a:prstGeom prst="rect">
                    <a:avLst/>
                  </a:prstGeom>
                  <a:solidFill>
                    <a:schemeClr val="bg1"/>
                  </a:solidFill>
                </p:spPr>
                <p:txBody>
                  <a:bodyPr wrap="square" rtlCol="0">
                    <a:spAutoFit/>
                  </a:bodyPr>
                  <a:lstStyle/>
                  <a:p>
                    <a:r>
                      <a:rPr lang="en-US" altLang="ja-JP" sz="1100" dirty="0" smtClean="0"/>
                      <a:t>Pre-Test         1</a:t>
                    </a:r>
                    <a:r>
                      <a:rPr lang="en-US" altLang="ja-JP" sz="1100" baseline="30000" dirty="0" smtClean="0"/>
                      <a:t>st</a:t>
                    </a:r>
                    <a:r>
                      <a:rPr lang="en-US" altLang="ja-JP" sz="1100" dirty="0" smtClean="0"/>
                      <a:t> Y.          2</a:t>
                    </a:r>
                    <a:r>
                      <a:rPr lang="en-US" altLang="ja-JP" sz="1100" baseline="30000" dirty="0" smtClean="0"/>
                      <a:t>nd</a:t>
                    </a:r>
                    <a:r>
                      <a:rPr lang="en-US" altLang="ja-JP" sz="1100" dirty="0" smtClean="0"/>
                      <a:t> Y.</a:t>
                    </a:r>
                    <a:endParaRPr lang="ja-JP" altLang="en-US" sz="1100" dirty="0"/>
                  </a:p>
                </p:txBody>
              </p:sp>
            </p:grpSp>
            <p:sp>
              <p:nvSpPr>
                <p:cNvPr id="20" name="テキスト ボックス 19"/>
                <p:cNvSpPr txBox="1"/>
                <p:nvPr/>
              </p:nvSpPr>
              <p:spPr>
                <a:xfrm>
                  <a:off x="2987824" y="5805264"/>
                  <a:ext cx="1656184" cy="261610"/>
                </a:xfrm>
                <a:prstGeom prst="rect">
                  <a:avLst/>
                </a:prstGeom>
                <a:solidFill>
                  <a:schemeClr val="bg1"/>
                </a:solidFill>
              </p:spPr>
              <p:txBody>
                <a:bodyPr wrap="square" rtlCol="0">
                  <a:spAutoFit/>
                </a:bodyPr>
                <a:lstStyle/>
                <a:p>
                  <a:r>
                    <a:rPr kumimoji="1" lang="en-US" altLang="ja-JP" sz="1100" dirty="0" smtClean="0"/>
                    <a:t>Pre-Test    2</a:t>
                  </a:r>
                  <a:r>
                    <a:rPr kumimoji="1" lang="en-US" altLang="ja-JP" sz="1100" baseline="30000" dirty="0" smtClean="0"/>
                    <a:t>nd</a:t>
                  </a:r>
                  <a:r>
                    <a:rPr kumimoji="1" lang="en-US" altLang="ja-JP" sz="1100" dirty="0" smtClean="0"/>
                    <a:t> Y.</a:t>
                  </a:r>
                  <a:endParaRPr kumimoji="1" lang="ja-JP" altLang="en-US" sz="1100" dirty="0"/>
                </a:p>
              </p:txBody>
            </p:sp>
          </p:grpSp>
          <p:sp>
            <p:nvSpPr>
              <p:cNvPr id="23" name="テキスト ボックス 22"/>
              <p:cNvSpPr txBox="1"/>
              <p:nvPr/>
            </p:nvSpPr>
            <p:spPr>
              <a:xfrm>
                <a:off x="4544013" y="3925307"/>
                <a:ext cx="648072" cy="276999"/>
              </a:xfrm>
              <a:prstGeom prst="rect">
                <a:avLst/>
              </a:prstGeom>
              <a:solidFill>
                <a:schemeClr val="bg1"/>
              </a:solidFill>
            </p:spPr>
            <p:txBody>
              <a:bodyPr wrap="square" lIns="0" rtlCol="0">
                <a:spAutoFit/>
              </a:bodyPr>
              <a:lstStyle/>
              <a:p>
                <a:r>
                  <a:rPr lang="en-US" altLang="ja-JP" sz="1200" dirty="0" smtClean="0"/>
                  <a:t>G. Math</a:t>
                </a:r>
                <a:endParaRPr kumimoji="1" lang="ja-JP" altLang="en-US" sz="1200" dirty="0"/>
              </a:p>
            </p:txBody>
          </p:sp>
          <p:sp>
            <p:nvSpPr>
              <p:cNvPr id="25" name="テキスト ボックス 24"/>
              <p:cNvSpPr txBox="1"/>
              <p:nvPr/>
            </p:nvSpPr>
            <p:spPr>
              <a:xfrm>
                <a:off x="4544013" y="4252084"/>
                <a:ext cx="1071736" cy="276999"/>
              </a:xfrm>
              <a:prstGeom prst="rect">
                <a:avLst/>
              </a:prstGeom>
              <a:solidFill>
                <a:schemeClr val="bg1"/>
              </a:solidFill>
            </p:spPr>
            <p:txBody>
              <a:bodyPr wrap="square" lIns="0" rtlCol="0">
                <a:spAutoFit/>
              </a:bodyPr>
              <a:lstStyle/>
              <a:p>
                <a:r>
                  <a:rPr lang="en-US" altLang="ja-JP" sz="1200" dirty="0" smtClean="0"/>
                  <a:t>G. Japanese</a:t>
                </a:r>
                <a:endParaRPr kumimoji="1" lang="ja-JP" altLang="en-US" sz="1200" dirty="0"/>
              </a:p>
            </p:txBody>
          </p:sp>
          <p:sp>
            <p:nvSpPr>
              <p:cNvPr id="26" name="テキスト ボックス 25"/>
              <p:cNvSpPr txBox="1"/>
              <p:nvPr/>
            </p:nvSpPr>
            <p:spPr>
              <a:xfrm>
                <a:off x="4544219" y="4573379"/>
                <a:ext cx="1368152" cy="276999"/>
              </a:xfrm>
              <a:prstGeom prst="rect">
                <a:avLst/>
              </a:prstGeom>
              <a:solidFill>
                <a:schemeClr val="bg1"/>
              </a:solidFill>
            </p:spPr>
            <p:txBody>
              <a:bodyPr wrap="square" lIns="0" rtlCol="0">
                <a:spAutoFit/>
              </a:bodyPr>
              <a:lstStyle/>
              <a:p>
                <a:r>
                  <a:rPr lang="en-US" altLang="ja-JP" sz="1200" dirty="0" smtClean="0"/>
                  <a:t>G. M, J, S &amp; Social S</a:t>
                </a:r>
                <a:endParaRPr kumimoji="1" lang="ja-JP" altLang="en-US" sz="1200" dirty="0"/>
              </a:p>
            </p:txBody>
          </p:sp>
          <p:sp>
            <p:nvSpPr>
              <p:cNvPr id="27" name="テキスト ボックス 26"/>
              <p:cNvSpPr txBox="1"/>
              <p:nvPr/>
            </p:nvSpPr>
            <p:spPr>
              <a:xfrm>
                <a:off x="4534574" y="4892407"/>
                <a:ext cx="648072" cy="276999"/>
              </a:xfrm>
              <a:prstGeom prst="rect">
                <a:avLst/>
              </a:prstGeom>
              <a:solidFill>
                <a:schemeClr val="bg1"/>
              </a:solidFill>
            </p:spPr>
            <p:txBody>
              <a:bodyPr wrap="square" lIns="0" rtlCol="0">
                <a:spAutoFit/>
              </a:bodyPr>
              <a:lstStyle/>
              <a:p>
                <a:r>
                  <a:rPr lang="en-US" altLang="ja-JP" sz="1200" dirty="0" smtClean="0"/>
                  <a:t>G. Math</a:t>
                </a:r>
                <a:endParaRPr kumimoji="1" lang="ja-JP" altLang="en-US" sz="1200" dirty="0"/>
              </a:p>
            </p:txBody>
          </p:sp>
          <p:sp>
            <p:nvSpPr>
              <p:cNvPr id="28" name="テキスト ボックス 27"/>
              <p:cNvSpPr txBox="1"/>
              <p:nvPr/>
            </p:nvSpPr>
            <p:spPr>
              <a:xfrm>
                <a:off x="4534574" y="5211435"/>
                <a:ext cx="1071736" cy="276999"/>
              </a:xfrm>
              <a:prstGeom prst="rect">
                <a:avLst/>
              </a:prstGeom>
              <a:solidFill>
                <a:schemeClr val="bg1"/>
              </a:solidFill>
            </p:spPr>
            <p:txBody>
              <a:bodyPr wrap="square" lIns="0" rtlCol="0">
                <a:spAutoFit/>
              </a:bodyPr>
              <a:lstStyle/>
              <a:p>
                <a:r>
                  <a:rPr lang="en-US" altLang="ja-JP" sz="1200" dirty="0" smtClean="0"/>
                  <a:t>G. Japanese</a:t>
                </a:r>
                <a:endParaRPr kumimoji="1" lang="ja-JP" altLang="en-US" sz="1200" dirty="0"/>
              </a:p>
            </p:txBody>
          </p:sp>
          <p:sp>
            <p:nvSpPr>
              <p:cNvPr id="29" name="テキスト ボックス 28"/>
              <p:cNvSpPr txBox="1"/>
              <p:nvPr/>
            </p:nvSpPr>
            <p:spPr>
              <a:xfrm>
                <a:off x="4515490" y="5517232"/>
                <a:ext cx="1368152" cy="276999"/>
              </a:xfrm>
              <a:prstGeom prst="rect">
                <a:avLst/>
              </a:prstGeom>
              <a:solidFill>
                <a:schemeClr val="bg1"/>
              </a:solidFill>
            </p:spPr>
            <p:txBody>
              <a:bodyPr wrap="square" lIns="0" rtlCol="0">
                <a:spAutoFit/>
              </a:bodyPr>
              <a:lstStyle/>
              <a:p>
                <a:r>
                  <a:rPr lang="en-US" altLang="ja-JP" sz="1200" dirty="0" smtClean="0"/>
                  <a:t>G. M, J, S &amp; Social S</a:t>
                </a:r>
                <a:endParaRPr kumimoji="1" lang="ja-JP" altLang="en-US" sz="1200" dirty="0"/>
              </a:p>
            </p:txBody>
          </p:sp>
        </p:grpSp>
      </p:grpSp>
      <p:sp>
        <p:nvSpPr>
          <p:cNvPr id="32" name="角丸四角形吹き出し 31"/>
          <p:cNvSpPr/>
          <p:nvPr/>
        </p:nvSpPr>
        <p:spPr>
          <a:xfrm>
            <a:off x="6012160" y="5229200"/>
            <a:ext cx="2736304" cy="1512168"/>
          </a:xfrm>
          <a:prstGeom prst="wedgeRoundRectCallout">
            <a:avLst>
              <a:gd name="adj1" fmla="val -18815"/>
              <a:gd name="adj2" fmla="val -581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smtClean="0"/>
              <a:t>In Thailand, </a:t>
            </a:r>
            <a:r>
              <a:rPr kumimoji="1" lang="en-US" altLang="ja-JP" sz="2000" dirty="0" smtClean="0">
                <a:solidFill>
                  <a:srgbClr val="FFFF00"/>
                </a:solidFill>
              </a:rPr>
              <a:t>a project school improved it’s achievement from  35 points to 81 points</a:t>
            </a:r>
            <a:r>
              <a:rPr kumimoji="1" lang="en-US" altLang="ja-JP" sz="2000" dirty="0" smtClean="0"/>
              <a:t>.</a:t>
            </a:r>
          </a:p>
          <a:p>
            <a:r>
              <a:rPr lang="en-US" altLang="ja-JP" dirty="0" err="1" smtClean="0"/>
              <a:t>Maitree</a:t>
            </a:r>
            <a:r>
              <a:rPr lang="en-US" altLang="ja-JP" dirty="0" smtClean="0"/>
              <a:t> </a:t>
            </a:r>
            <a:r>
              <a:rPr lang="en-US" altLang="ja-JP" dirty="0" err="1" smtClean="0"/>
              <a:t>Inprasitha</a:t>
            </a:r>
            <a:r>
              <a:rPr lang="en-US" altLang="ja-JP" dirty="0" smtClean="0"/>
              <a:t> (2010)</a:t>
            </a:r>
            <a:endParaRPr kumimoji="1" lang="ja-JP" altLang="en-US" dirty="0"/>
          </a:p>
        </p:txBody>
      </p:sp>
      <p:sp>
        <p:nvSpPr>
          <p:cNvPr id="33" name="スライド番号プレースホルダ 32"/>
          <p:cNvSpPr>
            <a:spLocks noGrp="1"/>
          </p:cNvSpPr>
          <p:nvPr>
            <p:ph type="sldNum" sz="quarter" idx="12"/>
          </p:nvPr>
        </p:nvSpPr>
        <p:spPr/>
        <p:txBody>
          <a:bodyPr/>
          <a:lstStyle/>
          <a:p>
            <a:fld id="{13FBFF1B-062F-4521-92E7-67596752DA6C}" type="slidenum">
              <a:rPr kumimoji="1" lang="ja-JP" altLang="en-US" smtClean="0"/>
              <a:pPr/>
              <a:t>8</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778098"/>
          </a:xfrm>
        </p:spPr>
        <p:txBody>
          <a:bodyPr>
            <a:noAutofit/>
          </a:bodyPr>
          <a:lstStyle/>
          <a:p>
            <a:r>
              <a:rPr lang="en-US" altLang="ja-JP" sz="3200" dirty="0"/>
              <a:t>PDCA (</a:t>
            </a:r>
            <a:r>
              <a:rPr lang="en-US" altLang="ja-JP" sz="3200" dirty="0" smtClean="0"/>
              <a:t>plan-do-check-act): Yearly Cycle</a:t>
            </a:r>
            <a:endParaRPr kumimoji="1" lang="ja-JP" altLang="en-US" sz="3200" dirty="0"/>
          </a:p>
        </p:txBody>
      </p:sp>
      <p:sp>
        <p:nvSpPr>
          <p:cNvPr id="3" name="コンテンツ プレースホルダ 2"/>
          <p:cNvSpPr>
            <a:spLocks noGrp="1"/>
          </p:cNvSpPr>
          <p:nvPr>
            <p:ph idx="1"/>
          </p:nvPr>
        </p:nvSpPr>
        <p:spPr>
          <a:xfrm>
            <a:off x="5148064" y="908720"/>
            <a:ext cx="3888432" cy="2088232"/>
          </a:xfrm>
        </p:spPr>
        <p:txBody>
          <a:bodyPr>
            <a:normAutofit fontScale="47500" lnSpcReduction="20000"/>
          </a:bodyPr>
          <a:lstStyle/>
          <a:p>
            <a:pPr>
              <a:buNone/>
            </a:pPr>
            <a:r>
              <a:rPr lang="en-US" altLang="ja-JP" sz="3800" dirty="0" smtClean="0"/>
              <a:t>Every year:</a:t>
            </a:r>
            <a:endParaRPr kumimoji="1" lang="en-US" altLang="ja-JP" sz="3800" dirty="0" smtClean="0"/>
          </a:p>
          <a:p>
            <a:pPr>
              <a:buFont typeface="Wingdings" pitchFamily="2" charset="2"/>
              <a:buChar char="Ø"/>
            </a:pPr>
            <a:r>
              <a:rPr kumimoji="1" lang="en-US" altLang="ja-JP" sz="3800" dirty="0" smtClean="0"/>
              <a:t>Planning at Tokyo</a:t>
            </a:r>
            <a:r>
              <a:rPr lang="ja-JP" altLang="en-US" sz="3800" dirty="0"/>
              <a:t> </a:t>
            </a:r>
            <a:r>
              <a:rPr lang="en-US" altLang="ja-JP" sz="3800" dirty="0" smtClean="0"/>
              <a:t>by APEC fund</a:t>
            </a:r>
          </a:p>
          <a:p>
            <a:pPr>
              <a:buFont typeface="Wingdings" pitchFamily="2" charset="2"/>
              <a:buChar char="Ø"/>
            </a:pPr>
            <a:r>
              <a:rPr kumimoji="1" lang="en-US" altLang="ja-JP" sz="3800" b="1" dirty="0" smtClean="0">
                <a:solidFill>
                  <a:srgbClr val="7030A0"/>
                </a:solidFill>
              </a:rPr>
              <a:t>Lesson study is done by self fund in each economy</a:t>
            </a:r>
          </a:p>
          <a:p>
            <a:pPr>
              <a:buFont typeface="Wingdings" pitchFamily="2" charset="2"/>
              <a:buChar char="Ø"/>
            </a:pPr>
            <a:r>
              <a:rPr kumimoji="1" lang="en-US" altLang="ja-JP" sz="3800" dirty="0" smtClean="0"/>
              <a:t>Reporting at </a:t>
            </a:r>
            <a:r>
              <a:rPr kumimoji="1" lang="en-US" altLang="ja-JP" sz="3800" dirty="0" err="1" smtClean="0"/>
              <a:t>Khon</a:t>
            </a:r>
            <a:r>
              <a:rPr kumimoji="1" lang="en-US" altLang="ja-JP" sz="3800" dirty="0" smtClean="0"/>
              <a:t> </a:t>
            </a:r>
            <a:r>
              <a:rPr kumimoji="1" lang="en-US" altLang="ja-JP" sz="3800" dirty="0" err="1" smtClean="0"/>
              <a:t>Kaen</a:t>
            </a:r>
            <a:r>
              <a:rPr kumimoji="1" lang="en-US" altLang="ja-JP" sz="3800" dirty="0" smtClean="0"/>
              <a:t> by APEC fund</a:t>
            </a:r>
          </a:p>
          <a:p>
            <a:pPr>
              <a:buFont typeface="Wingdings" pitchFamily="2" charset="2"/>
              <a:buChar char="Ø"/>
            </a:pPr>
            <a:r>
              <a:rPr lang="en-US" altLang="ja-JP" sz="3800" b="1" dirty="0" smtClean="0">
                <a:solidFill>
                  <a:srgbClr val="7030A0"/>
                </a:solidFill>
              </a:rPr>
              <a:t>Actions are done by teacher </a:t>
            </a:r>
            <a:r>
              <a:rPr lang="en-US" altLang="ja-JP" sz="3800" b="1" dirty="0" err="1" smtClean="0">
                <a:solidFill>
                  <a:srgbClr val="7030A0"/>
                </a:solidFill>
              </a:rPr>
              <a:t>trainig</a:t>
            </a:r>
            <a:r>
              <a:rPr lang="en-US" altLang="ja-JP" sz="3800" b="1" dirty="0" smtClean="0">
                <a:solidFill>
                  <a:srgbClr val="7030A0"/>
                </a:solidFill>
              </a:rPr>
              <a:t> institutions.</a:t>
            </a:r>
            <a:endParaRPr kumimoji="1" lang="en-US" altLang="ja-JP" sz="3800" b="1" dirty="0" smtClean="0">
              <a:solidFill>
                <a:srgbClr val="7030A0"/>
              </a:solidFill>
            </a:endParaRPr>
          </a:p>
          <a:p>
            <a:endParaRPr kumimoji="1" lang="ja-JP" altLang="en-US" dirty="0"/>
          </a:p>
        </p:txBody>
      </p:sp>
      <p:sp>
        <p:nvSpPr>
          <p:cNvPr id="5" name="角丸四角形吹き出し 4"/>
          <p:cNvSpPr/>
          <p:nvPr/>
        </p:nvSpPr>
        <p:spPr>
          <a:xfrm>
            <a:off x="4716016" y="2924944"/>
            <a:ext cx="2448272" cy="792088"/>
          </a:xfrm>
          <a:prstGeom prst="wedgeRoundRectCallout">
            <a:avLst>
              <a:gd name="adj1" fmla="val 29378"/>
              <a:gd name="adj2" fmla="val 59214"/>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srgbClr val="FFFF00"/>
                </a:solidFill>
              </a:rPr>
              <a:t>Why we </a:t>
            </a:r>
            <a:r>
              <a:rPr lang="en-US" altLang="ja-JP" sz="1600" dirty="0" smtClean="0">
                <a:solidFill>
                  <a:srgbClr val="FFFF00"/>
                </a:solidFill>
              </a:rPr>
              <a:t>were</a:t>
            </a:r>
            <a:r>
              <a:rPr kumimoji="1" lang="en-US" altLang="ja-JP" sz="1600" dirty="0" smtClean="0">
                <a:solidFill>
                  <a:srgbClr val="FFFF00"/>
                </a:solidFill>
              </a:rPr>
              <a:t> </a:t>
            </a:r>
            <a:r>
              <a:rPr lang="en-US" altLang="ja-JP" sz="1600" dirty="0" smtClean="0">
                <a:solidFill>
                  <a:srgbClr val="FFFF00"/>
                </a:solidFill>
              </a:rPr>
              <a:t>supported</a:t>
            </a:r>
            <a:r>
              <a:rPr kumimoji="1" lang="en-US" altLang="ja-JP" sz="1600" dirty="0" smtClean="0">
                <a:solidFill>
                  <a:srgbClr val="FFFF00"/>
                </a:solidFill>
              </a:rPr>
              <a:t> by self-fund?</a:t>
            </a:r>
            <a:endParaRPr kumimoji="1" lang="ja-JP" altLang="en-US" sz="1600" dirty="0">
              <a:solidFill>
                <a:srgbClr val="FFFF00"/>
              </a:solidFill>
            </a:endParaRPr>
          </a:p>
        </p:txBody>
      </p:sp>
      <p:sp>
        <p:nvSpPr>
          <p:cNvPr id="6" name="角丸四角形吹き出し 5"/>
          <p:cNvSpPr/>
          <p:nvPr/>
        </p:nvSpPr>
        <p:spPr>
          <a:xfrm>
            <a:off x="4860032" y="5013176"/>
            <a:ext cx="4032448" cy="1772816"/>
          </a:xfrm>
          <a:prstGeom prst="wedgeRoundRectCallout">
            <a:avLst>
              <a:gd name="adj1" fmla="val 18358"/>
              <a:gd name="adj2" fmla="val -50535"/>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srgbClr val="FFFF00"/>
                </a:solidFill>
              </a:rPr>
              <a:t>If APEC project leads us, our government might support us because </a:t>
            </a:r>
            <a:r>
              <a:rPr lang="en-US" altLang="ja-JP" dirty="0" smtClean="0">
                <a:solidFill>
                  <a:srgbClr val="FFFF00"/>
                </a:solidFill>
              </a:rPr>
              <a:t>it is</a:t>
            </a:r>
            <a:r>
              <a:rPr kumimoji="1" lang="en-US" altLang="ja-JP" dirty="0" smtClean="0">
                <a:solidFill>
                  <a:srgbClr val="FFFF00"/>
                </a:solidFill>
              </a:rPr>
              <a:t> the our issue which has the priority. Mathematics is the major literacy  subject. Emergency preparedness education and science are necessary.   </a:t>
            </a:r>
            <a:endParaRPr kumimoji="1" lang="ja-JP" altLang="en-US" dirty="0">
              <a:solidFill>
                <a:srgbClr val="FFFF00"/>
              </a:solidFill>
            </a:endParaRPr>
          </a:p>
        </p:txBody>
      </p:sp>
      <p:pic>
        <p:nvPicPr>
          <p:cNvPr id="16388" name="Picture 4"/>
          <p:cNvPicPr>
            <a:picLocks noChangeAspect="1" noChangeArrowheads="1"/>
          </p:cNvPicPr>
          <p:nvPr/>
        </p:nvPicPr>
        <p:blipFill>
          <a:blip r:embed="rId2" cstate="print"/>
          <a:srcRect/>
          <a:stretch>
            <a:fillRect/>
          </a:stretch>
        </p:blipFill>
        <p:spPr bwMode="auto">
          <a:xfrm>
            <a:off x="180925" y="764704"/>
            <a:ext cx="4607099" cy="5949280"/>
          </a:xfrm>
          <a:prstGeom prst="rect">
            <a:avLst/>
          </a:prstGeom>
          <a:noFill/>
          <a:ln w="9525">
            <a:noFill/>
            <a:miter lim="800000"/>
            <a:headEnd/>
            <a:tailEnd/>
          </a:ln>
          <a:effectLst/>
        </p:spPr>
      </p:pic>
      <p:sp>
        <p:nvSpPr>
          <p:cNvPr id="9" name="スライド番号プレースホルダ 8"/>
          <p:cNvSpPr>
            <a:spLocks noGrp="1"/>
          </p:cNvSpPr>
          <p:nvPr>
            <p:ph type="sldNum" sz="quarter" idx="12"/>
          </p:nvPr>
        </p:nvSpPr>
        <p:spPr/>
        <p:txBody>
          <a:bodyPr/>
          <a:lstStyle/>
          <a:p>
            <a:fld id="{13FBFF1B-062F-4521-92E7-67596752DA6C}" type="slidenum">
              <a:rPr kumimoji="1" lang="ja-JP" altLang="en-US" smtClean="0"/>
              <a:pPr/>
              <a:t>9</a:t>
            </a:fld>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3389</TotalTime>
  <Words>1194</Words>
  <Application>Microsoft Office PowerPoint</Application>
  <PresentationFormat>画面に合わせる (4:3)</PresentationFormat>
  <Paragraphs>217</Paragraphs>
  <Slides>22</Slides>
  <Notes>3</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22</vt:i4>
      </vt:variant>
    </vt:vector>
  </HeadingPairs>
  <TitlesOfParts>
    <vt:vector size="33" baseType="lpstr">
      <vt:lpstr>맑은 고딕</vt:lpstr>
      <vt:lpstr>ＭＳ Ｐゴシック</vt:lpstr>
      <vt:lpstr>ＭＳ ゴシック</vt:lpstr>
      <vt:lpstr>Osaka</vt:lpstr>
      <vt:lpstr>新細明體</vt:lpstr>
      <vt:lpstr>平成明朝</vt:lpstr>
      <vt:lpstr>Arial</vt:lpstr>
      <vt:lpstr>Calibri</vt:lpstr>
      <vt:lpstr>Times New Roman</vt:lpstr>
      <vt:lpstr>Wingdings</vt:lpstr>
      <vt:lpstr>Office テーマ</vt:lpstr>
      <vt:lpstr>APEC Lesson Study Projects  in Mathematics, Science and Emergency Preparedness Education  Proposed by Thailand and Japan since 2006</vt:lpstr>
      <vt:lpstr>Seoyi Elementary School  감사합니다</vt:lpstr>
      <vt:lpstr>What is lesson study?</vt:lpstr>
      <vt:lpstr>1. Overview:  What is lesson study?</vt:lpstr>
      <vt:lpstr>1.Overview: APEC Lesson Study Projects (LSPs)</vt:lpstr>
      <vt:lpstr>APEC Lesson Study movement written by Philippines</vt:lpstr>
      <vt:lpstr>  2. Involved Personnel and Organizations LSPs estableished the LS community in APEC</vt:lpstr>
      <vt:lpstr>3. Methodology: Power of LS</vt:lpstr>
      <vt:lpstr>PDCA (plan-do-check-act): Yearly Cycle</vt:lpstr>
      <vt:lpstr>4. Success Factors of LSPs.</vt:lpstr>
      <vt:lpstr>Emergency Preparedness</vt:lpstr>
      <vt:lpstr>Produced e-Textbooks with collaborations</vt:lpstr>
      <vt:lpstr>A Sample: Tsunami textbook by Korea</vt:lpstr>
      <vt:lpstr>5. Best Practices: Beyond the limitation of APEC grant  Best Practices are produced by the self-funds in economies</vt:lpstr>
      <vt:lpstr>Best Practices: Beyond the limitation of APEC grant  Best Practices are produced by the self-funds in economies</vt:lpstr>
      <vt:lpstr>How influential?</vt:lpstr>
      <vt:lpstr>Mexico Published Teacher Education Textbooks (2012) </vt:lpstr>
      <vt:lpstr>Developing Sharable Content for LS in APEC</vt:lpstr>
      <vt:lpstr>A Number of Lesson Study Guidebooks from APEC-Regional for the Worldwide use! As well as OECD PISA books?!</vt:lpstr>
      <vt:lpstr>6. Strengths and Weakness</vt:lpstr>
      <vt:lpstr>Reference http://www.criced.tsukuba.ac.jp/math/apec/  http://math-info.criced.tsukuba.ac.jp/museum/dbook_site/#e</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Isoda</dc:creator>
  <cp:lastModifiedBy>masami isoda</cp:lastModifiedBy>
  <cp:revision>61</cp:revision>
  <dcterms:created xsi:type="dcterms:W3CDTF">2013-11-02T21:21:43Z</dcterms:created>
  <dcterms:modified xsi:type="dcterms:W3CDTF">2014-02-12T23:45:41Z</dcterms:modified>
</cp:coreProperties>
</file>